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5"/>
  </p:notesMasterIdLst>
  <p:sldIdLst>
    <p:sldId id="262" r:id="rId2"/>
    <p:sldId id="287" r:id="rId3"/>
    <p:sldId id="288" r:id="rId4"/>
    <p:sldId id="292" r:id="rId5"/>
    <p:sldId id="289" r:id="rId6"/>
    <p:sldId id="293" r:id="rId7"/>
    <p:sldId id="260" r:id="rId8"/>
    <p:sldId id="291" r:id="rId9"/>
    <p:sldId id="294" r:id="rId10"/>
    <p:sldId id="295" r:id="rId11"/>
    <p:sldId id="290" r:id="rId12"/>
    <p:sldId id="266" r:id="rId13"/>
    <p:sldId id="265"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20">
          <p15:clr>
            <a:srgbClr val="A4A3A4"/>
          </p15:clr>
        </p15:guide>
        <p15:guide id="2" pos="42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F0454A-AA8B-47AC-9414-8EDD78774501}">
  <a:tblStyle styleId="{6BF0454A-AA8B-47AC-9414-8EDD78774501}"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3"/>
    <p:restoredTop sz="94599"/>
  </p:normalViewPr>
  <p:slideViewPr>
    <p:cSldViewPr snapToGrid="0">
      <p:cViewPr varScale="1">
        <p:scale>
          <a:sx n="108" d="100"/>
          <a:sy n="108" d="100"/>
        </p:scale>
        <p:origin x="734" y="77"/>
      </p:cViewPr>
      <p:guideLst>
        <p:guide orient="horz" pos="2120"/>
        <p:guide pos="42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52866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4725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1116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2534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03697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Shape 18"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Shape 19"/>
          <p:cNvSpPr txBox="1">
            <a:spLocks noGrp="1"/>
          </p:cNvSpPr>
          <p:nvPr>
            <p:ph type="body" idx="1"/>
          </p:nvPr>
        </p:nvSpPr>
        <p:spPr>
          <a:xfrm>
            <a:off x="2483350" y="836125"/>
            <a:ext cx="4177200" cy="3471300"/>
          </a:xfrm>
          <a:prstGeom prst="rect">
            <a:avLst/>
          </a:prstGeom>
        </p:spPr>
        <p:txBody>
          <a:bodyPr wrap="square" lIns="91425" tIns="91425" rIns="91425" bIns="91425" anchor="ctr" anchorCtr="0"/>
          <a:lstStyle>
            <a:lvl1pPr lvl="0" algn="ctr" rtl="0">
              <a:spcBef>
                <a:spcPts val="0"/>
              </a:spcBef>
              <a:buClr>
                <a:srgbClr val="FFFFFF"/>
              </a:buClr>
              <a:buSzPct val="100000"/>
              <a:defRPr sz="2400" i="1">
                <a:solidFill>
                  <a:srgbClr val="FFFFFF"/>
                </a:solidFill>
              </a:defRPr>
            </a:lvl1pPr>
            <a:lvl2pPr lvl="1" algn="ctr" rtl="0">
              <a:spcBef>
                <a:spcPts val="0"/>
              </a:spcBef>
              <a:buClr>
                <a:srgbClr val="FFFFFF"/>
              </a:buClr>
              <a:buSzPct val="100000"/>
              <a:defRPr sz="2400" i="1">
                <a:solidFill>
                  <a:srgbClr val="FFFFFF"/>
                </a:solidFill>
              </a:defRPr>
            </a:lvl2pPr>
            <a:lvl3pPr lvl="2" algn="ctr" rtl="0">
              <a:spcBef>
                <a:spcPts val="0"/>
              </a:spcBef>
              <a:buClr>
                <a:srgbClr val="FFFFFF"/>
              </a:buClr>
              <a:buSzPct val="100000"/>
              <a:defRPr sz="2400" i="1">
                <a:solidFill>
                  <a:srgbClr val="FFFFFF"/>
                </a:solidFill>
              </a:defRPr>
            </a:lvl3pPr>
            <a:lvl4pPr lvl="3" algn="ctr" rtl="0">
              <a:spcBef>
                <a:spcPts val="0"/>
              </a:spcBef>
              <a:buClr>
                <a:srgbClr val="FFFFFF"/>
              </a:buClr>
              <a:buSzPct val="100000"/>
              <a:defRPr sz="2400" i="1">
                <a:solidFill>
                  <a:srgbClr val="FFFFFF"/>
                </a:solidFill>
              </a:defRPr>
            </a:lvl4pPr>
            <a:lvl5pPr lvl="4" algn="ctr" rtl="0">
              <a:spcBef>
                <a:spcPts val="0"/>
              </a:spcBef>
              <a:buClr>
                <a:srgbClr val="FFFFFF"/>
              </a:buClr>
              <a:buSzPct val="100000"/>
              <a:defRPr sz="2400" i="1">
                <a:solidFill>
                  <a:srgbClr val="FFFFFF"/>
                </a:solidFill>
              </a:defRPr>
            </a:lvl5pPr>
            <a:lvl6pPr lvl="5" algn="ctr" rtl="0">
              <a:spcBef>
                <a:spcPts val="0"/>
              </a:spcBef>
              <a:buClr>
                <a:srgbClr val="FFFFFF"/>
              </a:buClr>
              <a:buSzPct val="100000"/>
              <a:defRPr sz="2400" i="1">
                <a:solidFill>
                  <a:srgbClr val="FFFFFF"/>
                </a:solidFill>
              </a:defRPr>
            </a:lvl6pPr>
            <a:lvl7pPr lvl="6" algn="ctr" rtl="0">
              <a:spcBef>
                <a:spcPts val="0"/>
              </a:spcBef>
              <a:buClr>
                <a:srgbClr val="FFFFFF"/>
              </a:buClr>
              <a:buSzPct val="100000"/>
              <a:defRPr sz="2400" i="1">
                <a:solidFill>
                  <a:srgbClr val="FFFFFF"/>
                </a:solidFill>
              </a:defRPr>
            </a:lvl7pPr>
            <a:lvl8pPr lvl="7" algn="ctr" rtl="0">
              <a:spcBef>
                <a:spcPts val="0"/>
              </a:spcBef>
              <a:buClr>
                <a:srgbClr val="FFFFFF"/>
              </a:buClr>
              <a:buSzPct val="100000"/>
              <a:defRPr sz="2400" i="1">
                <a:solidFill>
                  <a:srgbClr val="FFFFFF"/>
                </a:solidFill>
              </a:defRPr>
            </a:lvl8pPr>
            <a:lvl9pPr lvl="8" algn="ctr">
              <a:spcBef>
                <a:spcPts val="0"/>
              </a:spcBef>
              <a:buClr>
                <a:srgbClr val="FFFFFF"/>
              </a:buClr>
              <a:buSzPct val="100000"/>
              <a:defRPr sz="2400" i="1">
                <a:solidFill>
                  <a:srgbClr val="FFFFFF"/>
                </a:solidFill>
              </a:defRPr>
            </a:lvl9pPr>
          </a:lstStyle>
          <a:p>
            <a:endParaRPr/>
          </a:p>
        </p:txBody>
      </p:sp>
      <p:sp>
        <p:nvSpPr>
          <p:cNvPr id="20" name="Shape 20"/>
          <p:cNvSpPr txBox="1">
            <a:spLocks noGrp="1"/>
          </p:cNvSpPr>
          <p:nvPr>
            <p:ph type="sldNum" idx="12"/>
          </p:nvPr>
        </p:nvSpPr>
        <p:spPr>
          <a:xfrm>
            <a:off x="4297650" y="4673651"/>
            <a:ext cx="548700" cy="393600"/>
          </a:xfrm>
          <a:prstGeom prst="rect">
            <a:avLst/>
          </a:prstGeom>
        </p:spPr>
        <p:txBody>
          <a:bodyPr wrap="square" lIns="91425" tIns="91425" rIns="91425" bIns="91425" anchor="ctr" anchorCtr="0">
            <a:noAutofit/>
          </a:bodyPr>
          <a:lstStyle/>
          <a:p>
            <a:pPr lvl="0" algn="ct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Shape 33"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Shape 34"/>
          <p:cNvSpPr txBox="1">
            <a:spLocks noGrp="1"/>
          </p:cNvSpPr>
          <p:nvPr>
            <p:ph type="title"/>
          </p:nvPr>
        </p:nvSpPr>
        <p:spPr>
          <a:xfrm>
            <a:off x="457200" y="1348975"/>
            <a:ext cx="5511300" cy="8574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489775" y="2312475"/>
            <a:ext cx="1831500" cy="26133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6" name="Shape 36"/>
          <p:cNvSpPr txBox="1">
            <a:spLocks noGrp="1"/>
          </p:cNvSpPr>
          <p:nvPr>
            <p:ph type="body" idx="2"/>
          </p:nvPr>
        </p:nvSpPr>
        <p:spPr>
          <a:xfrm>
            <a:off x="2415136" y="2312475"/>
            <a:ext cx="1831500" cy="26133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7" name="Shape 37"/>
          <p:cNvSpPr txBox="1">
            <a:spLocks noGrp="1"/>
          </p:cNvSpPr>
          <p:nvPr>
            <p:ph type="body" idx="3"/>
          </p:nvPr>
        </p:nvSpPr>
        <p:spPr>
          <a:xfrm>
            <a:off x="4340497" y="2312475"/>
            <a:ext cx="1831500" cy="26133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8" name="Shape 38"/>
          <p:cNvSpPr txBox="1">
            <a:spLocks noGrp="1"/>
          </p:cNvSpPr>
          <p:nvPr>
            <p:ph type="sldNum" idx="12"/>
          </p:nvPr>
        </p:nvSpPr>
        <p:spPr>
          <a:xfrm>
            <a:off x="8480584" y="46736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circle">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Shape 48"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Shape 49"/>
          <p:cNvSpPr txBox="1">
            <a:spLocks noGrp="1"/>
          </p:cNvSpPr>
          <p:nvPr>
            <p:ph type="sldNum" idx="12"/>
          </p:nvPr>
        </p:nvSpPr>
        <p:spPr>
          <a:xfrm>
            <a:off x="4297650" y="4673651"/>
            <a:ext cx="548700" cy="393600"/>
          </a:xfrm>
          <a:prstGeom prst="rect">
            <a:avLst/>
          </a:prstGeom>
        </p:spPr>
        <p:txBody>
          <a:bodyPr wrap="square" lIns="91425" tIns="91425" rIns="91425" bIns="91425" anchor="ctr" anchorCtr="0">
            <a:noAutofit/>
          </a:bodyPr>
          <a:lstStyle/>
          <a:p>
            <a:pPr lvl="0" algn="ct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Shape 5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Shape 52"/>
          <p:cNvSpPr txBox="1">
            <a:spLocks noGrp="1"/>
          </p:cNvSpPr>
          <p:nvPr>
            <p:ph type="sldNum" idx="12"/>
          </p:nvPr>
        </p:nvSpPr>
        <p:spPr>
          <a:xfrm>
            <a:off x="4297650" y="4447973"/>
            <a:ext cx="548700" cy="393600"/>
          </a:xfrm>
          <a:prstGeom prst="rect">
            <a:avLst/>
          </a:prstGeom>
        </p:spPr>
        <p:txBody>
          <a:bodyPr wrap="square" lIns="91425" tIns="91425" rIns="91425" bIns="91425" anchor="ctr" anchorCtr="0">
            <a:noAutofit/>
          </a:bodyPr>
          <a:lstStyle/>
          <a:p>
            <a:pPr lvl="0" algn="ctr" rtl="0">
              <a:spcBef>
                <a:spcPts val="0"/>
              </a:spcBef>
              <a:buNone/>
            </a:pPr>
            <a:fld id="{00000000-1234-1234-1234-123412341234}" type="slidenum">
              <a:rPr lang="en">
                <a:solidFill>
                  <a:srgbClr val="999999"/>
                </a:solidFill>
              </a:rPr>
              <a:t>‹#›</a:t>
            </a:fld>
            <a:endParaRPr lang="en">
              <a:solidFill>
                <a:srgbClr val="99999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half">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80584" y="4673651"/>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pic>
        <p:nvPicPr>
          <p:cNvPr id="55" name="Shape 55"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348975"/>
            <a:ext cx="5511300" cy="857400"/>
          </a:xfrm>
          <a:prstGeom prst="rect">
            <a:avLst/>
          </a:prstGeom>
          <a:noFill/>
          <a:ln>
            <a:noFill/>
          </a:ln>
        </p:spPr>
        <p:txBody>
          <a:bodyPr wrap="square" lIns="91425" tIns="91425" rIns="91425" bIns="91425" anchor="b" anchorCtr="0"/>
          <a:lstStyle>
            <a:lvl1pPr lvl="0">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1pPr>
            <a:lvl2pPr lvl="1">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Shape 7"/>
          <p:cNvSpPr txBox="1">
            <a:spLocks noGrp="1"/>
          </p:cNvSpPr>
          <p:nvPr>
            <p:ph type="body" idx="1"/>
          </p:nvPr>
        </p:nvSpPr>
        <p:spPr>
          <a:xfrm>
            <a:off x="457200" y="2244400"/>
            <a:ext cx="5511300" cy="2605200"/>
          </a:xfrm>
          <a:prstGeom prst="rect">
            <a:avLst/>
          </a:prstGeom>
          <a:noFill/>
          <a:ln>
            <a:noFill/>
          </a:ln>
        </p:spPr>
        <p:txBody>
          <a:bodyPr wrap="square" lIns="91425" tIns="91425" rIns="91425" bIns="91425" anchor="t" anchorCtr="0"/>
          <a:lstStyle>
            <a:lvl1pPr lvl="0">
              <a:spcBef>
                <a:spcPts val="600"/>
              </a:spcBef>
              <a:buClr>
                <a:srgbClr val="B7B7B7"/>
              </a:buClr>
              <a:buSzPct val="100000"/>
              <a:buFont typeface="Lato Light"/>
              <a:buChar char="×"/>
              <a:defRPr sz="1800">
                <a:solidFill>
                  <a:srgbClr val="666666"/>
                </a:solidFill>
                <a:latin typeface="Lato Light"/>
                <a:ea typeface="Lato Light"/>
                <a:cs typeface="Lato Light"/>
                <a:sym typeface="Lato Light"/>
              </a:defRPr>
            </a:lvl1pPr>
            <a:lvl2pPr lvl="1">
              <a:spcBef>
                <a:spcPts val="480"/>
              </a:spcBef>
              <a:buClr>
                <a:srgbClr val="B7B7B7"/>
              </a:buClr>
              <a:buSzPct val="100000"/>
              <a:buFont typeface="Lato Light"/>
              <a:buChar char="×"/>
              <a:defRPr sz="1800">
                <a:solidFill>
                  <a:srgbClr val="666666"/>
                </a:solidFill>
                <a:latin typeface="Lato Light"/>
                <a:ea typeface="Lato Light"/>
                <a:cs typeface="Lato Light"/>
                <a:sym typeface="Lato Light"/>
              </a:defRPr>
            </a:lvl2pPr>
            <a:lvl3pPr lvl="2">
              <a:spcBef>
                <a:spcPts val="480"/>
              </a:spcBef>
              <a:buClr>
                <a:srgbClr val="B7B7B7"/>
              </a:buClr>
              <a:buSzPct val="100000"/>
              <a:buFont typeface="Lato Light"/>
              <a:buChar char="×"/>
              <a:defRPr sz="1800">
                <a:solidFill>
                  <a:srgbClr val="666666"/>
                </a:solidFill>
                <a:latin typeface="Lato Light"/>
                <a:ea typeface="Lato Light"/>
                <a:cs typeface="Lato Light"/>
                <a:sym typeface="Lato Light"/>
              </a:defRPr>
            </a:lvl3pPr>
            <a:lvl4pPr lvl="3">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4pPr>
            <a:lvl5pPr lvl="4">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5pPr>
            <a:lvl6pPr lvl="5">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6pPr>
            <a:lvl7pPr lvl="6">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7pPr>
            <a:lvl8pPr lvl="7">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8pPr>
            <a:lvl9pPr lvl="8">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9pPr>
          </a:lstStyle>
          <a:p>
            <a:endParaRPr/>
          </a:p>
        </p:txBody>
      </p:sp>
      <p:sp>
        <p:nvSpPr>
          <p:cNvPr id="8" name="Shape 8"/>
          <p:cNvSpPr txBox="1">
            <a:spLocks noGrp="1"/>
          </p:cNvSpPr>
          <p:nvPr>
            <p:ph type="sldNum" idx="12"/>
          </p:nvPr>
        </p:nvSpPr>
        <p:spPr>
          <a:xfrm>
            <a:off x="8480584" y="4673651"/>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800">
                <a:solidFill>
                  <a:srgbClr val="FFFFFF"/>
                </a:solidFill>
                <a:latin typeface="Lato Light"/>
                <a:ea typeface="Lato Light"/>
                <a:cs typeface="Lato Light"/>
                <a:sym typeface="Lato Light"/>
              </a:rPr>
              <a:t>‹#›</a:t>
            </a:fld>
            <a:endParaRPr lang="en" sz="1800">
              <a:solidFill>
                <a:srgbClr val="FFFFFF"/>
              </a:solidFill>
              <a:latin typeface="Lato Light"/>
              <a:ea typeface="Lato Light"/>
              <a:cs typeface="Lato Light"/>
              <a:sym typeface="Lato Light"/>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6" r:id="rId3"/>
    <p:sldLayoutId id="2147483657" r:id="rId4"/>
    <p:sldLayoutId id="21474836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idx="4294967295"/>
          </p:nvPr>
        </p:nvSpPr>
        <p:spPr>
          <a:xfrm>
            <a:off x="2144927" y="2354359"/>
            <a:ext cx="5235587" cy="943934"/>
          </a:xfrm>
          <a:prstGeom prst="rect">
            <a:avLst/>
          </a:prstGeom>
        </p:spPr>
        <p:txBody>
          <a:bodyPr wrap="square" lIns="91425" tIns="91425" rIns="91425" bIns="91425" anchor="b" anchorCtr="0">
            <a:noAutofit/>
          </a:bodyPr>
          <a:lstStyle/>
          <a:p>
            <a:pPr lvl="0" algn="ctr" rtl="0">
              <a:spcBef>
                <a:spcPts val="0"/>
              </a:spcBef>
              <a:buNone/>
            </a:pPr>
            <a:r>
              <a:rPr lang="en-CA" b="1" dirty="0">
                <a:solidFill>
                  <a:srgbClr val="FFFFFF"/>
                </a:solidFill>
              </a:rPr>
              <a:t>Sleep &amp; Dreaming</a:t>
            </a:r>
            <a:endParaRPr lang="en" b="1" dirty="0">
              <a:solidFill>
                <a:srgbClr val="FFFFFF"/>
              </a:solidFill>
            </a:endParaRPr>
          </a:p>
        </p:txBody>
      </p:sp>
      <p:sp>
        <p:nvSpPr>
          <p:cNvPr id="103" name="Shape 103"/>
          <p:cNvSpPr/>
          <p:nvPr/>
        </p:nvSpPr>
        <p:spPr>
          <a:xfrm>
            <a:off x="4752245" y="839202"/>
            <a:ext cx="1343513" cy="1361401"/>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wrap="square" lIns="91425" tIns="91425" rIns="91425" bIns="91425" anchor="ctr" anchorCtr="0">
            <a:noAutofit/>
          </a:bodyPr>
          <a:lstStyle/>
          <a:p>
            <a:pPr lvl="0" rtl="0">
              <a:spcBef>
                <a:spcPts val="0"/>
              </a:spcBef>
              <a:buNone/>
            </a:pPr>
            <a:endParaRPr>
              <a:solidFill>
                <a:srgbClr val="6D9EEB"/>
              </a:solidFill>
            </a:endParaRPr>
          </a:p>
        </p:txBody>
      </p:sp>
      <p:sp>
        <p:nvSpPr>
          <p:cNvPr id="104" name="Shape 104"/>
          <p:cNvSpPr/>
          <p:nvPr/>
        </p:nvSpPr>
        <p:spPr>
          <a:xfrm rot="1472949">
            <a:off x="3530682" y="1518930"/>
            <a:ext cx="785493" cy="765157"/>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wrap="square" lIns="91425" tIns="91425" rIns="91425" bIns="91425" anchor="ctr" anchorCtr="0">
            <a:noAutofit/>
          </a:bodyPr>
          <a:lstStyle/>
          <a:p>
            <a:pPr lvl="0" rtl="0">
              <a:spcBef>
                <a:spcPts val="0"/>
              </a:spcBef>
              <a:buNone/>
            </a:pPr>
            <a:endParaRPr>
              <a:solidFill>
                <a:srgbClr val="6D9EEB"/>
              </a:solidFill>
            </a:endParaRPr>
          </a:p>
        </p:txBody>
      </p:sp>
      <p:sp>
        <p:nvSpPr>
          <p:cNvPr id="105" name="Shape 105"/>
          <p:cNvSpPr/>
          <p:nvPr/>
        </p:nvSpPr>
        <p:spPr>
          <a:xfrm>
            <a:off x="4492396" y="709100"/>
            <a:ext cx="343890" cy="334173"/>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wrap="square" lIns="91425" tIns="91425" rIns="91425" bIns="91425" anchor="ctr" anchorCtr="0">
            <a:noAutofit/>
          </a:bodyPr>
          <a:lstStyle/>
          <a:p>
            <a:pPr lvl="0" rtl="0">
              <a:spcBef>
                <a:spcPts val="0"/>
              </a:spcBef>
              <a:buNone/>
            </a:pPr>
            <a:endParaRPr>
              <a:solidFill>
                <a:srgbClr val="6D9EEB"/>
              </a:solidFill>
            </a:endParaRPr>
          </a:p>
        </p:txBody>
      </p:sp>
      <p:sp>
        <p:nvSpPr>
          <p:cNvPr id="106" name="Shape 106"/>
          <p:cNvSpPr/>
          <p:nvPr/>
        </p:nvSpPr>
        <p:spPr>
          <a:xfrm rot="2487341">
            <a:off x="4271227" y="2225434"/>
            <a:ext cx="244676" cy="237762"/>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wrap="square" lIns="91425" tIns="91425" rIns="91425" bIns="91425" anchor="ctr" anchorCtr="0">
            <a:noAutofit/>
          </a:bodyPr>
          <a:lstStyle/>
          <a:p>
            <a:pPr lvl="0" rtl="0">
              <a:spcBef>
                <a:spcPts val="0"/>
              </a:spcBef>
              <a:buNone/>
            </a:pPr>
            <a:endParaRPr>
              <a:solidFill>
                <a:srgbClr val="6D9EEB"/>
              </a:solidFill>
            </a:endParaRPr>
          </a:p>
        </p:txBody>
      </p:sp>
      <p:sp>
        <p:nvSpPr>
          <p:cNvPr id="107" name="Shape 107"/>
          <p:cNvSpPr txBox="1">
            <a:spLocks noGrp="1"/>
          </p:cNvSpPr>
          <p:nvPr>
            <p:ph type="sldNum" idx="12"/>
          </p:nvPr>
        </p:nvSpPr>
        <p:spPr>
          <a:xfrm>
            <a:off x="4297650" y="46736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D24E43-2BDE-5042-ABB1-18D81F7C8D5D}"/>
              </a:ext>
            </a:extLst>
          </p:cNvPr>
          <p:cNvSpPr>
            <a:spLocks noGrp="1"/>
          </p:cNvSpPr>
          <p:nvPr>
            <p:ph type="sldNum" idx="12"/>
          </p:nvPr>
        </p:nvSpPr>
        <p:spPr/>
        <p:txBody>
          <a:bodyPr/>
          <a:lstStyle/>
          <a:p>
            <a:pPr lvl="0" algn="ctr">
              <a:spcBef>
                <a:spcPts val="0"/>
              </a:spcBef>
              <a:buNone/>
            </a:pPr>
            <a:fld id="{00000000-1234-1234-1234-123412341234}" type="slidenum">
              <a:rPr lang="en" smtClean="0"/>
              <a:t>10</a:t>
            </a:fld>
            <a:endParaRPr lang="en"/>
          </a:p>
        </p:txBody>
      </p:sp>
      <p:sp>
        <p:nvSpPr>
          <p:cNvPr id="3" name="TextBox 2">
            <a:extLst>
              <a:ext uri="{FF2B5EF4-FFF2-40B4-BE49-F238E27FC236}">
                <a16:creationId xmlns:a16="http://schemas.microsoft.com/office/drawing/2014/main" id="{426166A7-7648-7447-8B3A-00683C8F0D08}"/>
              </a:ext>
            </a:extLst>
          </p:cNvPr>
          <p:cNvSpPr txBox="1"/>
          <p:nvPr/>
        </p:nvSpPr>
        <p:spPr>
          <a:xfrm>
            <a:off x="2587313" y="1229567"/>
            <a:ext cx="4252603" cy="2677656"/>
          </a:xfrm>
          <a:prstGeom prst="rect">
            <a:avLst/>
          </a:prstGeom>
          <a:solidFill>
            <a:schemeClr val="bg1">
              <a:alpha val="82000"/>
            </a:schemeClr>
          </a:solidFill>
        </p:spPr>
        <p:txBody>
          <a:bodyPr wrap="square" rtlCol="0">
            <a:spAutoFit/>
          </a:bodyPr>
          <a:lstStyle/>
          <a:p>
            <a:pPr algn="ctr"/>
            <a:r>
              <a:rPr lang="en-GB" sz="2800" dirty="0"/>
              <a:t>Is this research scientific?</a:t>
            </a:r>
          </a:p>
          <a:p>
            <a:pPr algn="ctr"/>
            <a:endParaRPr lang="en-GB" sz="2800" dirty="0"/>
          </a:p>
          <a:p>
            <a:pPr algn="ctr"/>
            <a:r>
              <a:rPr lang="en-GB" sz="2800" dirty="0"/>
              <a:t>Who can identify the most weaknesses in 2 minutes?</a:t>
            </a:r>
            <a:endParaRPr lang="en-US" sz="1600" dirty="0"/>
          </a:p>
        </p:txBody>
      </p:sp>
    </p:spTree>
    <p:extLst>
      <p:ext uri="{BB962C8B-B14F-4D97-AF65-F5344CB8AC3E}">
        <p14:creationId xmlns:p14="http://schemas.microsoft.com/office/powerpoint/2010/main" val="303575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340307"/>
            <a:ext cx="5511300" cy="857400"/>
          </a:xfrm>
        </p:spPr>
        <p:txBody>
          <a:bodyPr/>
          <a:lstStyle/>
          <a:p>
            <a:r>
              <a:rPr lang="en-GB" sz="4000" b="1" dirty="0"/>
              <a:t>Criticisms</a:t>
            </a:r>
            <a:endParaRPr lang="en-US" sz="4000" b="1" dirty="0"/>
          </a:p>
        </p:txBody>
      </p:sp>
      <p:sp>
        <p:nvSpPr>
          <p:cNvPr id="3" name="Text Placeholder 2"/>
          <p:cNvSpPr>
            <a:spLocks noGrp="1"/>
          </p:cNvSpPr>
          <p:nvPr>
            <p:ph type="body" idx="1"/>
          </p:nvPr>
        </p:nvSpPr>
        <p:spPr>
          <a:xfrm>
            <a:off x="489775" y="1197707"/>
            <a:ext cx="1831500" cy="3475944"/>
          </a:xfrm>
          <a:ln>
            <a:solidFill>
              <a:schemeClr val="accent1"/>
            </a:solidFill>
          </a:ln>
        </p:spPr>
        <p:txBody>
          <a:bodyPr/>
          <a:lstStyle/>
          <a:p>
            <a:pPr>
              <a:buNone/>
            </a:pPr>
            <a:r>
              <a:rPr lang="en-US" sz="1400" b="1" dirty="0">
                <a:solidFill>
                  <a:schemeClr val="tx1"/>
                </a:solidFill>
              </a:rPr>
              <a:t>Sample size </a:t>
            </a:r>
            <a:r>
              <a:rPr lang="en-US" sz="1400" dirty="0">
                <a:solidFill>
                  <a:schemeClr val="tx1"/>
                </a:solidFill>
              </a:rPr>
              <a:t>is only one person - only Sergei </a:t>
            </a:r>
          </a:p>
          <a:p>
            <a:pPr>
              <a:buNone/>
            </a:pPr>
            <a:endParaRPr lang="en-US" sz="1400" dirty="0">
              <a:solidFill>
                <a:schemeClr val="tx1"/>
              </a:solidFill>
            </a:endParaRPr>
          </a:p>
          <a:p>
            <a:pPr>
              <a:buNone/>
            </a:pPr>
            <a:r>
              <a:rPr lang="en-US" sz="1400" b="1" dirty="0">
                <a:solidFill>
                  <a:schemeClr val="tx1"/>
                </a:solidFill>
              </a:rPr>
              <a:t>Too small to make </a:t>
            </a:r>
            <a:r>
              <a:rPr lang="en-US" sz="1400" b="1" dirty="0" err="1">
                <a:solidFill>
                  <a:schemeClr val="tx1"/>
                </a:solidFill>
              </a:rPr>
              <a:t>generalisations</a:t>
            </a:r>
            <a:r>
              <a:rPr lang="en-US" sz="1400" b="1" dirty="0">
                <a:solidFill>
                  <a:schemeClr val="tx1"/>
                </a:solidFill>
              </a:rPr>
              <a:t> </a:t>
            </a:r>
            <a:r>
              <a:rPr lang="en-US" sz="1400" dirty="0">
                <a:solidFill>
                  <a:schemeClr val="tx1"/>
                </a:solidFill>
              </a:rPr>
              <a:t>and is not reliable to base a theory of dreams on.</a:t>
            </a:r>
          </a:p>
          <a:p>
            <a:pPr>
              <a:buNone/>
            </a:pPr>
            <a:endParaRPr lang="en-US" sz="1400" dirty="0">
              <a:solidFill>
                <a:schemeClr val="tx1"/>
              </a:solidFill>
            </a:endParaRPr>
          </a:p>
          <a:p>
            <a:pPr>
              <a:buNone/>
            </a:pPr>
            <a:r>
              <a:rPr lang="en-US" sz="1400" dirty="0">
                <a:solidFill>
                  <a:schemeClr val="tx1"/>
                </a:solidFill>
              </a:rPr>
              <a:t>+ It  might be that other people do not use dreams as a way of symbolizing traumatic experiences.</a:t>
            </a:r>
          </a:p>
          <a:p>
            <a:pPr>
              <a:buNone/>
            </a:pPr>
            <a:endParaRPr lang="en-US" dirty="0"/>
          </a:p>
          <a:p>
            <a:pPr>
              <a:buNone/>
            </a:pPr>
            <a:endParaRPr lang="en-US" dirty="0"/>
          </a:p>
        </p:txBody>
      </p:sp>
      <p:sp>
        <p:nvSpPr>
          <p:cNvPr id="4" name="Text Placeholder 3"/>
          <p:cNvSpPr>
            <a:spLocks noGrp="1"/>
          </p:cNvSpPr>
          <p:nvPr>
            <p:ph type="body" idx="2"/>
          </p:nvPr>
        </p:nvSpPr>
        <p:spPr>
          <a:xfrm>
            <a:off x="2415136" y="1197707"/>
            <a:ext cx="1831500" cy="3475944"/>
          </a:xfrm>
          <a:ln>
            <a:solidFill>
              <a:schemeClr val="accent1"/>
            </a:solidFill>
          </a:ln>
        </p:spPr>
        <p:txBody>
          <a:bodyPr/>
          <a:lstStyle/>
          <a:p>
            <a:pPr>
              <a:buNone/>
            </a:pPr>
            <a:r>
              <a:rPr lang="en-US" sz="1400" dirty="0">
                <a:solidFill>
                  <a:schemeClr val="tx1"/>
                </a:solidFill>
              </a:rPr>
              <a:t>Study – strong focus on the unconscious – but this is an abstract concept that </a:t>
            </a:r>
            <a:r>
              <a:rPr lang="en-US" sz="1400" b="1" dirty="0">
                <a:solidFill>
                  <a:schemeClr val="tx1"/>
                </a:solidFill>
              </a:rPr>
              <a:t>cannot be observed or reported on by the person.</a:t>
            </a:r>
          </a:p>
          <a:p>
            <a:pPr>
              <a:buNone/>
            </a:pPr>
            <a:endParaRPr lang="en-US" sz="1400" dirty="0">
              <a:solidFill>
                <a:schemeClr val="tx1"/>
              </a:solidFill>
            </a:endParaRPr>
          </a:p>
          <a:p>
            <a:pPr>
              <a:buNone/>
            </a:pPr>
            <a:r>
              <a:rPr lang="en-US" sz="1400" dirty="0">
                <a:solidFill>
                  <a:schemeClr val="tx1"/>
                </a:solidFill>
              </a:rPr>
              <a:t>+ Dreams are quite abstract and do not provide </a:t>
            </a:r>
            <a:r>
              <a:rPr lang="en-US" sz="1400" b="1" dirty="0">
                <a:solidFill>
                  <a:schemeClr val="tx1"/>
                </a:solidFill>
              </a:rPr>
              <a:t>hard evidence</a:t>
            </a:r>
            <a:r>
              <a:rPr lang="en-US" sz="1400" dirty="0">
                <a:solidFill>
                  <a:schemeClr val="tx1"/>
                </a:solidFill>
              </a:rPr>
              <a:t>; and there is also no way of knowing if </a:t>
            </a:r>
            <a:r>
              <a:rPr lang="en-US" sz="1400" dirty="0" err="1">
                <a:solidFill>
                  <a:schemeClr val="tx1"/>
                </a:solidFill>
              </a:rPr>
              <a:t>Wolfman’s</a:t>
            </a:r>
            <a:r>
              <a:rPr lang="en-US" sz="1400" dirty="0">
                <a:solidFill>
                  <a:schemeClr val="tx1"/>
                </a:solidFill>
              </a:rPr>
              <a:t> </a:t>
            </a:r>
          </a:p>
          <a:p>
            <a:pPr>
              <a:buNone/>
            </a:pPr>
            <a:r>
              <a:rPr lang="en-US" sz="1400" dirty="0">
                <a:solidFill>
                  <a:schemeClr val="tx1"/>
                </a:solidFill>
              </a:rPr>
              <a:t>recall is accurate.</a:t>
            </a:r>
          </a:p>
        </p:txBody>
      </p:sp>
      <p:sp>
        <p:nvSpPr>
          <p:cNvPr id="5" name="Text Placeholder 4"/>
          <p:cNvSpPr>
            <a:spLocks noGrp="1"/>
          </p:cNvSpPr>
          <p:nvPr>
            <p:ph type="body" idx="3"/>
          </p:nvPr>
        </p:nvSpPr>
        <p:spPr>
          <a:xfrm>
            <a:off x="4340497" y="1197707"/>
            <a:ext cx="1831500" cy="3475944"/>
          </a:xfrm>
          <a:ln>
            <a:solidFill>
              <a:schemeClr val="accent1"/>
            </a:solidFill>
          </a:ln>
        </p:spPr>
        <p:txBody>
          <a:bodyPr/>
          <a:lstStyle/>
          <a:p>
            <a:pPr>
              <a:buNone/>
            </a:pPr>
            <a:r>
              <a:rPr lang="en-US" sz="1400" dirty="0">
                <a:solidFill>
                  <a:schemeClr val="tx1"/>
                </a:solidFill>
              </a:rPr>
              <a:t>The study is </a:t>
            </a:r>
            <a:r>
              <a:rPr lang="en-US" sz="1400" b="1" dirty="0">
                <a:solidFill>
                  <a:schemeClr val="tx1"/>
                </a:solidFill>
              </a:rPr>
              <a:t>too subjective.</a:t>
            </a:r>
          </a:p>
          <a:p>
            <a:pPr>
              <a:buNone/>
            </a:pPr>
            <a:endParaRPr lang="en-US" sz="1400" dirty="0">
              <a:solidFill>
                <a:schemeClr val="tx1"/>
              </a:solidFill>
            </a:endParaRPr>
          </a:p>
          <a:p>
            <a:pPr>
              <a:buNone/>
            </a:pPr>
            <a:r>
              <a:rPr lang="en-US" sz="1400" dirty="0">
                <a:solidFill>
                  <a:schemeClr val="tx1"/>
                </a:solidFill>
              </a:rPr>
              <a:t>The results are one person’s (Freud) view of a dream and are therefore </a:t>
            </a:r>
            <a:r>
              <a:rPr lang="en-US" sz="1400" b="1" dirty="0">
                <a:solidFill>
                  <a:schemeClr val="tx1"/>
                </a:solidFill>
              </a:rPr>
              <a:t>biased.</a:t>
            </a:r>
          </a:p>
          <a:p>
            <a:pPr>
              <a:buNone/>
            </a:pPr>
            <a:endParaRPr lang="en-US" sz="1400" dirty="0">
              <a:solidFill>
                <a:schemeClr val="tx1"/>
              </a:solidFill>
            </a:endParaRPr>
          </a:p>
          <a:p>
            <a:pPr>
              <a:buNone/>
            </a:pPr>
            <a:r>
              <a:rPr lang="en-US" sz="1400" dirty="0">
                <a:solidFill>
                  <a:schemeClr val="tx1"/>
                </a:solidFill>
              </a:rPr>
              <a:t>+ Another psychologist could have had a very different interpretation.</a:t>
            </a:r>
          </a:p>
          <a:p>
            <a:pPr>
              <a:buNone/>
            </a:pPr>
            <a:endParaRPr lang="en-US" sz="1400" dirty="0">
              <a:solidFill>
                <a:schemeClr val="tx1"/>
              </a:solidFill>
            </a:endParaRPr>
          </a:p>
          <a:p>
            <a:pPr>
              <a:buNone/>
            </a:pPr>
            <a:endParaRPr lang="en-US" sz="1400" dirty="0">
              <a:solidFill>
                <a:schemeClr val="tx1"/>
              </a:solidFill>
            </a:endParaRPr>
          </a:p>
          <a:p>
            <a:pPr>
              <a:buNone/>
            </a:pPr>
            <a:endParaRPr lang="en-US" dirty="0"/>
          </a:p>
          <a:p>
            <a:pPr>
              <a:buNone/>
            </a:pPr>
            <a:endParaRPr lang="en-US" dirty="0"/>
          </a:p>
        </p:txBody>
      </p:sp>
      <p:sp>
        <p:nvSpPr>
          <p:cNvPr id="6" name="Slide Number Placeholder 5"/>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spTree>
    <p:extLst>
      <p:ext uri="{BB962C8B-B14F-4D97-AF65-F5344CB8AC3E}">
        <p14:creationId xmlns:p14="http://schemas.microsoft.com/office/powerpoint/2010/main" val="1950969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idx="4294967295"/>
          </p:nvPr>
        </p:nvSpPr>
        <p:spPr>
          <a:xfrm>
            <a:off x="310837" y="216904"/>
            <a:ext cx="8420207" cy="726993"/>
          </a:xfrm>
          <a:prstGeom prst="rect">
            <a:avLst/>
          </a:prstGeom>
          <a:solidFill>
            <a:schemeClr val="bg1">
              <a:alpha val="68000"/>
            </a:schemeClr>
          </a:solidFill>
        </p:spPr>
        <p:txBody>
          <a:bodyPr wrap="square" lIns="91425" tIns="91425" rIns="91425" bIns="91425" anchor="b" anchorCtr="0">
            <a:noAutofit/>
          </a:bodyPr>
          <a:lstStyle/>
          <a:p>
            <a:pPr lvl="0" algn="ctr" rtl="0">
              <a:spcBef>
                <a:spcPts val="0"/>
              </a:spcBef>
              <a:buNone/>
            </a:pPr>
            <a:r>
              <a:rPr lang="en" sz="2800" b="1" dirty="0">
                <a:solidFill>
                  <a:schemeClr val="tx1"/>
                </a:solidFill>
                <a:latin typeface="Lato Light"/>
                <a:ea typeface="Lato Light"/>
                <a:cs typeface="Lato Light"/>
                <a:sym typeface="Lato Light"/>
              </a:rPr>
              <a:t>Mapping Freud’s Study of the </a:t>
            </a:r>
            <a:r>
              <a:rPr lang="en" sz="2800" b="1" dirty="0" err="1">
                <a:solidFill>
                  <a:schemeClr val="tx1"/>
                </a:solidFill>
                <a:latin typeface="Lato Light"/>
                <a:ea typeface="Lato Light"/>
                <a:cs typeface="Lato Light"/>
                <a:sym typeface="Lato Light"/>
              </a:rPr>
              <a:t>Wolfman</a:t>
            </a:r>
            <a:endParaRPr lang="en" sz="2800" b="1" dirty="0">
              <a:solidFill>
                <a:schemeClr val="tx1"/>
              </a:solidFill>
              <a:latin typeface="Lato Light"/>
              <a:ea typeface="Lato Light"/>
              <a:cs typeface="Lato Light"/>
              <a:sym typeface="Lato Light"/>
            </a:endParaRPr>
          </a:p>
        </p:txBody>
      </p:sp>
      <p:sp>
        <p:nvSpPr>
          <p:cNvPr id="137" name="Shape 137"/>
          <p:cNvSpPr txBox="1">
            <a:spLocks noGrp="1"/>
          </p:cNvSpPr>
          <p:nvPr>
            <p:ph type="sldNum" idx="12"/>
          </p:nvPr>
        </p:nvSpPr>
        <p:spPr>
          <a:xfrm>
            <a:off x="4297650" y="4447973"/>
            <a:ext cx="548700" cy="393600"/>
          </a:xfrm>
          <a:prstGeom prst="rect">
            <a:avLst/>
          </a:prstGeom>
        </p:spPr>
        <p:txBody>
          <a:bodyPr wrap="square" lIns="91425" tIns="91425" rIns="91425" bIns="91425" anchor="ctr" anchorCtr="0">
            <a:noAutofit/>
          </a:bodyPr>
          <a:lstStyle/>
          <a:p>
            <a:pPr lvl="0" algn="ctr" rtl="0">
              <a:spcBef>
                <a:spcPts val="0"/>
              </a:spcBef>
              <a:buNone/>
            </a:pPr>
            <a:fld id="{00000000-1234-1234-1234-123412341234}" type="slidenum">
              <a:rPr lang="en">
                <a:solidFill>
                  <a:srgbClr val="999999"/>
                </a:solidFill>
              </a:rPr>
              <a:t>12</a:t>
            </a:fld>
            <a:endParaRPr lang="en">
              <a:solidFill>
                <a:srgbClr val="999999"/>
              </a:solidFill>
            </a:endParaRPr>
          </a:p>
        </p:txBody>
      </p:sp>
      <p:sp>
        <p:nvSpPr>
          <p:cNvPr id="4" name="Shape 136">
            <a:extLst>
              <a:ext uri="{FF2B5EF4-FFF2-40B4-BE49-F238E27FC236}">
                <a16:creationId xmlns:a16="http://schemas.microsoft.com/office/drawing/2014/main" id="{4F41BFA3-5439-E24F-B557-D6B88DE783D0}"/>
              </a:ext>
            </a:extLst>
          </p:cNvPr>
          <p:cNvSpPr txBox="1">
            <a:spLocks/>
          </p:cNvSpPr>
          <p:nvPr/>
        </p:nvSpPr>
        <p:spPr>
          <a:xfrm>
            <a:off x="361896" y="1077226"/>
            <a:ext cx="8420207" cy="397613"/>
          </a:xfrm>
          <a:prstGeom prst="rect">
            <a:avLst/>
          </a:prstGeom>
          <a:solidFill>
            <a:schemeClr val="bg1">
              <a:alpha val="68000"/>
            </a:schemeClr>
          </a:solid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ct val="1000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9pPr>
          </a:lstStyle>
          <a:p>
            <a:pPr algn="ctr"/>
            <a:r>
              <a:rPr lang="en" sz="2000" b="1" dirty="0">
                <a:solidFill>
                  <a:schemeClr val="tx1"/>
                </a:solidFill>
                <a:latin typeface="Lato Light"/>
                <a:ea typeface="Lato Light"/>
                <a:cs typeface="Lato Light"/>
                <a:sym typeface="Lato Light"/>
              </a:rPr>
              <a:t>Create a storyboard that outlines the study using visual cues to help recall.</a:t>
            </a:r>
          </a:p>
        </p:txBody>
      </p:sp>
      <p:sp>
        <p:nvSpPr>
          <p:cNvPr id="5" name="Shape 136">
            <a:extLst>
              <a:ext uri="{FF2B5EF4-FFF2-40B4-BE49-F238E27FC236}">
                <a16:creationId xmlns:a16="http://schemas.microsoft.com/office/drawing/2014/main" id="{7C2F6FDD-29FA-134C-972A-182DD6F5162A}"/>
              </a:ext>
            </a:extLst>
          </p:cNvPr>
          <p:cNvSpPr txBox="1">
            <a:spLocks/>
          </p:cNvSpPr>
          <p:nvPr/>
        </p:nvSpPr>
        <p:spPr>
          <a:xfrm>
            <a:off x="514297" y="1608168"/>
            <a:ext cx="1933935" cy="1282516"/>
          </a:xfrm>
          <a:prstGeom prst="rect">
            <a:avLst/>
          </a:prstGeom>
          <a:solidFill>
            <a:schemeClr val="bg1">
              <a:alpha val="68000"/>
            </a:schemeClr>
          </a:solid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ct val="1000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9pPr>
          </a:lstStyle>
          <a:p>
            <a:pPr algn="ctr"/>
            <a:r>
              <a:rPr lang="en" sz="1600" b="1" dirty="0">
                <a:solidFill>
                  <a:schemeClr val="tx1"/>
                </a:solidFill>
                <a:latin typeface="Lato Light"/>
                <a:ea typeface="Lato Light"/>
                <a:cs typeface="Lato Light"/>
                <a:sym typeface="Lato Light"/>
              </a:rPr>
              <a:t>Background</a:t>
            </a:r>
          </a:p>
        </p:txBody>
      </p:sp>
      <p:sp>
        <p:nvSpPr>
          <p:cNvPr id="6" name="Shape 136">
            <a:extLst>
              <a:ext uri="{FF2B5EF4-FFF2-40B4-BE49-F238E27FC236}">
                <a16:creationId xmlns:a16="http://schemas.microsoft.com/office/drawing/2014/main" id="{FA1EDD82-450D-D249-B6DA-AB7908FF33A9}"/>
              </a:ext>
            </a:extLst>
          </p:cNvPr>
          <p:cNvSpPr txBox="1">
            <a:spLocks/>
          </p:cNvSpPr>
          <p:nvPr/>
        </p:nvSpPr>
        <p:spPr>
          <a:xfrm>
            <a:off x="2638064" y="1608168"/>
            <a:ext cx="1933935" cy="1282516"/>
          </a:xfrm>
          <a:prstGeom prst="rect">
            <a:avLst/>
          </a:prstGeom>
          <a:solidFill>
            <a:schemeClr val="bg1">
              <a:alpha val="68000"/>
            </a:schemeClr>
          </a:solid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ct val="1000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9pPr>
          </a:lstStyle>
          <a:p>
            <a:pPr algn="ctr"/>
            <a:r>
              <a:rPr lang="en" sz="1600" b="1" dirty="0">
                <a:solidFill>
                  <a:schemeClr val="tx1"/>
                </a:solidFill>
                <a:latin typeface="Lato Light"/>
                <a:ea typeface="Lato Light"/>
                <a:cs typeface="Lato Light"/>
                <a:sym typeface="Lato Light"/>
              </a:rPr>
              <a:t>Aim</a:t>
            </a:r>
          </a:p>
        </p:txBody>
      </p:sp>
      <p:sp>
        <p:nvSpPr>
          <p:cNvPr id="7" name="Shape 136">
            <a:extLst>
              <a:ext uri="{FF2B5EF4-FFF2-40B4-BE49-F238E27FC236}">
                <a16:creationId xmlns:a16="http://schemas.microsoft.com/office/drawing/2014/main" id="{5F9D8BE6-F761-574C-B882-9D841D78DEB2}"/>
              </a:ext>
            </a:extLst>
          </p:cNvPr>
          <p:cNvSpPr txBox="1">
            <a:spLocks/>
          </p:cNvSpPr>
          <p:nvPr/>
        </p:nvSpPr>
        <p:spPr>
          <a:xfrm>
            <a:off x="4761831" y="1608168"/>
            <a:ext cx="1933935" cy="1282516"/>
          </a:xfrm>
          <a:prstGeom prst="rect">
            <a:avLst/>
          </a:prstGeom>
          <a:solidFill>
            <a:schemeClr val="bg1">
              <a:alpha val="68000"/>
            </a:schemeClr>
          </a:solid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ct val="1000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9pPr>
          </a:lstStyle>
          <a:p>
            <a:pPr algn="ctr"/>
            <a:r>
              <a:rPr lang="en" sz="1600" b="1" dirty="0">
                <a:solidFill>
                  <a:schemeClr val="tx1"/>
                </a:solidFill>
                <a:latin typeface="Lato Light"/>
                <a:ea typeface="Lato Light"/>
                <a:cs typeface="Lato Light"/>
                <a:sym typeface="Lato Light"/>
              </a:rPr>
              <a:t>Method - design</a:t>
            </a:r>
          </a:p>
        </p:txBody>
      </p:sp>
      <p:sp>
        <p:nvSpPr>
          <p:cNvPr id="8" name="Shape 136">
            <a:extLst>
              <a:ext uri="{FF2B5EF4-FFF2-40B4-BE49-F238E27FC236}">
                <a16:creationId xmlns:a16="http://schemas.microsoft.com/office/drawing/2014/main" id="{53FDE589-ECD9-D04D-817F-ECE6FE6A556F}"/>
              </a:ext>
            </a:extLst>
          </p:cNvPr>
          <p:cNvSpPr txBox="1">
            <a:spLocks/>
          </p:cNvSpPr>
          <p:nvPr/>
        </p:nvSpPr>
        <p:spPr>
          <a:xfrm>
            <a:off x="514296" y="3024013"/>
            <a:ext cx="1933935" cy="1282516"/>
          </a:xfrm>
          <a:prstGeom prst="rect">
            <a:avLst/>
          </a:prstGeom>
          <a:solidFill>
            <a:schemeClr val="bg1">
              <a:alpha val="68000"/>
            </a:schemeClr>
          </a:solid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ct val="1000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9pPr>
          </a:lstStyle>
          <a:p>
            <a:pPr algn="ctr"/>
            <a:r>
              <a:rPr lang="en" sz="1600" b="1" dirty="0">
                <a:solidFill>
                  <a:schemeClr val="tx1"/>
                </a:solidFill>
                <a:latin typeface="Lato Light"/>
                <a:ea typeface="Lato Light"/>
                <a:cs typeface="Lato Light"/>
                <a:sym typeface="Lato Light"/>
              </a:rPr>
              <a:t>Method - procedure</a:t>
            </a:r>
          </a:p>
        </p:txBody>
      </p:sp>
      <p:sp>
        <p:nvSpPr>
          <p:cNvPr id="9" name="Shape 136">
            <a:extLst>
              <a:ext uri="{FF2B5EF4-FFF2-40B4-BE49-F238E27FC236}">
                <a16:creationId xmlns:a16="http://schemas.microsoft.com/office/drawing/2014/main" id="{5F4EBAF7-0EB8-5B42-A76A-C7C77C0FFFD5}"/>
              </a:ext>
            </a:extLst>
          </p:cNvPr>
          <p:cNvSpPr txBox="1">
            <a:spLocks/>
          </p:cNvSpPr>
          <p:nvPr/>
        </p:nvSpPr>
        <p:spPr>
          <a:xfrm>
            <a:off x="6885598" y="1608168"/>
            <a:ext cx="1933935" cy="1282516"/>
          </a:xfrm>
          <a:prstGeom prst="rect">
            <a:avLst/>
          </a:prstGeom>
          <a:solidFill>
            <a:schemeClr val="bg1">
              <a:alpha val="68000"/>
            </a:schemeClr>
          </a:solid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ct val="1000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9pPr>
          </a:lstStyle>
          <a:p>
            <a:pPr algn="ctr"/>
            <a:r>
              <a:rPr lang="en" sz="1600" b="1" dirty="0">
                <a:solidFill>
                  <a:schemeClr val="tx1"/>
                </a:solidFill>
                <a:latin typeface="Lato Light"/>
                <a:ea typeface="Lato Light"/>
                <a:cs typeface="Lato Light"/>
                <a:sym typeface="Lato Light"/>
              </a:rPr>
              <a:t>Method - sample</a:t>
            </a:r>
          </a:p>
        </p:txBody>
      </p:sp>
      <p:sp>
        <p:nvSpPr>
          <p:cNvPr id="10" name="Shape 136">
            <a:extLst>
              <a:ext uri="{FF2B5EF4-FFF2-40B4-BE49-F238E27FC236}">
                <a16:creationId xmlns:a16="http://schemas.microsoft.com/office/drawing/2014/main" id="{15E078E0-186D-AD4E-A259-B6281F0FED00}"/>
              </a:ext>
            </a:extLst>
          </p:cNvPr>
          <p:cNvSpPr txBox="1">
            <a:spLocks/>
          </p:cNvSpPr>
          <p:nvPr/>
        </p:nvSpPr>
        <p:spPr>
          <a:xfrm>
            <a:off x="2638063" y="3024013"/>
            <a:ext cx="1933935" cy="1282516"/>
          </a:xfrm>
          <a:prstGeom prst="rect">
            <a:avLst/>
          </a:prstGeom>
          <a:solidFill>
            <a:schemeClr val="bg1">
              <a:alpha val="68000"/>
            </a:schemeClr>
          </a:solid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ct val="1000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9pPr>
          </a:lstStyle>
          <a:p>
            <a:pPr algn="ctr"/>
            <a:r>
              <a:rPr lang="en" sz="1600" b="1" dirty="0">
                <a:solidFill>
                  <a:schemeClr val="tx1"/>
                </a:solidFill>
                <a:latin typeface="Lato Light"/>
                <a:ea typeface="Lato Light"/>
                <a:cs typeface="Lato Light"/>
                <a:sym typeface="Lato Light"/>
              </a:rPr>
              <a:t>Results</a:t>
            </a:r>
          </a:p>
        </p:txBody>
      </p:sp>
      <p:sp>
        <p:nvSpPr>
          <p:cNvPr id="11" name="Shape 136">
            <a:extLst>
              <a:ext uri="{FF2B5EF4-FFF2-40B4-BE49-F238E27FC236}">
                <a16:creationId xmlns:a16="http://schemas.microsoft.com/office/drawing/2014/main" id="{BE19F4BE-98B5-F847-AFCB-B046D08836DA}"/>
              </a:ext>
            </a:extLst>
          </p:cNvPr>
          <p:cNvSpPr txBox="1">
            <a:spLocks/>
          </p:cNvSpPr>
          <p:nvPr/>
        </p:nvSpPr>
        <p:spPr>
          <a:xfrm>
            <a:off x="4761831" y="3032128"/>
            <a:ext cx="1933935" cy="1282516"/>
          </a:xfrm>
          <a:prstGeom prst="rect">
            <a:avLst/>
          </a:prstGeom>
          <a:solidFill>
            <a:schemeClr val="bg1">
              <a:alpha val="68000"/>
            </a:schemeClr>
          </a:solid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ct val="1000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9pPr>
          </a:lstStyle>
          <a:p>
            <a:pPr algn="ctr"/>
            <a:r>
              <a:rPr lang="en" sz="1600" b="1" dirty="0">
                <a:solidFill>
                  <a:schemeClr val="tx1"/>
                </a:solidFill>
                <a:latin typeface="Lato Light"/>
                <a:ea typeface="Lato Light"/>
                <a:cs typeface="Lato Light"/>
                <a:sym typeface="Lato Light"/>
              </a:rPr>
              <a:t>Conclusion</a:t>
            </a:r>
          </a:p>
        </p:txBody>
      </p:sp>
      <p:sp>
        <p:nvSpPr>
          <p:cNvPr id="12" name="Shape 136">
            <a:extLst>
              <a:ext uri="{FF2B5EF4-FFF2-40B4-BE49-F238E27FC236}">
                <a16:creationId xmlns:a16="http://schemas.microsoft.com/office/drawing/2014/main" id="{9D6994ED-82C1-124B-A4D2-E9B48A6A3226}"/>
              </a:ext>
            </a:extLst>
          </p:cNvPr>
          <p:cNvSpPr txBox="1">
            <a:spLocks/>
          </p:cNvSpPr>
          <p:nvPr/>
        </p:nvSpPr>
        <p:spPr>
          <a:xfrm>
            <a:off x="6885598" y="3024013"/>
            <a:ext cx="1933935" cy="1282516"/>
          </a:xfrm>
          <a:prstGeom prst="rect">
            <a:avLst/>
          </a:prstGeom>
          <a:solidFill>
            <a:schemeClr val="bg1">
              <a:alpha val="68000"/>
            </a:schemeClr>
          </a:solid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ct val="1000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9pPr>
          </a:lstStyle>
          <a:p>
            <a:pPr algn="ctr"/>
            <a:r>
              <a:rPr lang="en" sz="1600" b="1" dirty="0">
                <a:solidFill>
                  <a:schemeClr val="tx1"/>
                </a:solidFill>
                <a:latin typeface="Lato Light"/>
                <a:ea typeface="Lato Light"/>
                <a:cs typeface="Lato Light"/>
                <a:sym typeface="Lato Light"/>
              </a:rPr>
              <a:t>Criticisms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31" name="Shape 131"/>
          <p:cNvSpPr txBox="1">
            <a:spLocks noGrp="1"/>
          </p:cNvSpPr>
          <p:nvPr>
            <p:ph type="sldNum" idx="12"/>
          </p:nvPr>
        </p:nvSpPr>
        <p:spPr>
          <a:xfrm>
            <a:off x="8480584" y="46736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13</a:t>
            </a:fld>
            <a:endParaRPr lang="en"/>
          </a:p>
        </p:txBody>
      </p:sp>
      <p:sp>
        <p:nvSpPr>
          <p:cNvPr id="4" name="Shape 136">
            <a:extLst>
              <a:ext uri="{FF2B5EF4-FFF2-40B4-BE49-F238E27FC236}">
                <a16:creationId xmlns:a16="http://schemas.microsoft.com/office/drawing/2014/main" id="{999887FE-8491-C548-B5FC-16FBE713CBEC}"/>
              </a:ext>
            </a:extLst>
          </p:cNvPr>
          <p:cNvSpPr txBox="1">
            <a:spLocks/>
          </p:cNvSpPr>
          <p:nvPr/>
        </p:nvSpPr>
        <p:spPr>
          <a:xfrm>
            <a:off x="514296" y="196006"/>
            <a:ext cx="8334735" cy="600407"/>
          </a:xfrm>
          <a:prstGeom prst="rect">
            <a:avLst/>
          </a:prstGeom>
          <a:solidFill>
            <a:schemeClr val="bg1">
              <a:alpha val="68000"/>
            </a:schemeClr>
          </a:solid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ct val="100000"/>
              <a:buFont typeface="Lato Hairline"/>
              <a:buNone/>
              <a:defRPr sz="4800" b="0" i="0" u="none" strike="noStrike" cap="none">
                <a:solidFill>
                  <a:srgbClr val="434343"/>
                </a:solidFill>
                <a:latin typeface="Lato Hairline"/>
                <a:ea typeface="Lato Hairline"/>
                <a:cs typeface="Lato Hairline"/>
                <a:sym typeface="Lato Hairline"/>
              </a:defRPr>
            </a:lvl1pPr>
            <a:lvl2pPr lvl="1">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9pPr>
          </a:lstStyle>
          <a:p>
            <a:pPr algn="ctr"/>
            <a:r>
              <a:rPr lang="en" sz="2400" b="1" dirty="0">
                <a:solidFill>
                  <a:schemeClr val="tx1"/>
                </a:solidFill>
                <a:latin typeface="Lato Light"/>
                <a:ea typeface="Lato Light"/>
                <a:cs typeface="Lato Light"/>
                <a:sym typeface="Lato Light"/>
              </a:rPr>
              <a:t>CHALLENGE TASK – evaluating theories &amp; studies</a:t>
            </a:r>
          </a:p>
        </p:txBody>
      </p:sp>
      <p:sp>
        <p:nvSpPr>
          <p:cNvPr id="2" name="TextBox 1">
            <a:extLst>
              <a:ext uri="{FF2B5EF4-FFF2-40B4-BE49-F238E27FC236}">
                <a16:creationId xmlns:a16="http://schemas.microsoft.com/office/drawing/2014/main" id="{B26D7654-864C-C94E-8E2D-D8B2935D101E}"/>
              </a:ext>
            </a:extLst>
          </p:cNvPr>
          <p:cNvSpPr txBox="1"/>
          <p:nvPr/>
        </p:nvSpPr>
        <p:spPr>
          <a:xfrm>
            <a:off x="570708" y="737420"/>
            <a:ext cx="8278323" cy="861774"/>
          </a:xfrm>
          <a:prstGeom prst="rect">
            <a:avLst/>
          </a:prstGeom>
          <a:solidFill>
            <a:schemeClr val="bg1">
              <a:alpha val="83000"/>
            </a:schemeClr>
          </a:solidFill>
        </p:spPr>
        <p:txBody>
          <a:bodyPr wrap="square" rtlCol="0">
            <a:spAutoFit/>
          </a:bodyPr>
          <a:lstStyle/>
          <a:p>
            <a:pPr algn="ctr"/>
            <a:r>
              <a:rPr lang="en-GB" sz="1600" dirty="0">
                <a:solidFill>
                  <a:schemeClr val="tx1"/>
                </a:solidFill>
                <a:latin typeface="Lato Light"/>
                <a:ea typeface="Lato Light"/>
                <a:cs typeface="Lato Light"/>
                <a:sym typeface="Lato Light"/>
              </a:rPr>
              <a:t>Use your knowledge and understanding from across the psychology course to explain </a:t>
            </a:r>
            <a:r>
              <a:rPr lang="en-GB" sz="1600" b="1" dirty="0">
                <a:solidFill>
                  <a:schemeClr val="tx1"/>
                </a:solidFill>
                <a:latin typeface="Lato Light"/>
                <a:ea typeface="Lato Light"/>
                <a:cs typeface="Lato Light"/>
                <a:sym typeface="Lato Light"/>
              </a:rPr>
              <a:t>how far you agree</a:t>
            </a:r>
            <a:r>
              <a:rPr lang="en-GB" sz="1600" dirty="0">
                <a:solidFill>
                  <a:schemeClr val="tx1"/>
                </a:solidFill>
                <a:latin typeface="Lato Light"/>
                <a:ea typeface="Lato Light"/>
                <a:cs typeface="Lato Light"/>
                <a:sym typeface="Lato Light"/>
              </a:rPr>
              <a:t> with the following statement: </a:t>
            </a:r>
          </a:p>
          <a:p>
            <a:pPr algn="ctr"/>
            <a:r>
              <a:rPr lang="en-GB" sz="1800" b="1" i="1" dirty="0">
                <a:solidFill>
                  <a:srgbClr val="FD2E9E"/>
                </a:solidFill>
                <a:latin typeface="Lato Light"/>
                <a:ea typeface="Lato Light"/>
                <a:cs typeface="Lato Light"/>
                <a:sym typeface="Lato Light"/>
              </a:rPr>
              <a:t>‘Freud’s approach to explaining dreaming is too subjective’. </a:t>
            </a:r>
          </a:p>
        </p:txBody>
      </p:sp>
      <p:sp>
        <p:nvSpPr>
          <p:cNvPr id="5" name="TextBox 4">
            <a:extLst>
              <a:ext uri="{FF2B5EF4-FFF2-40B4-BE49-F238E27FC236}">
                <a16:creationId xmlns:a16="http://schemas.microsoft.com/office/drawing/2014/main" id="{B9D7CCA2-A8CF-734B-82A0-AEED479313B8}"/>
              </a:ext>
            </a:extLst>
          </p:cNvPr>
          <p:cNvSpPr txBox="1"/>
          <p:nvPr/>
        </p:nvSpPr>
        <p:spPr>
          <a:xfrm>
            <a:off x="352062" y="1606905"/>
            <a:ext cx="4072454" cy="3185487"/>
          </a:xfrm>
          <a:prstGeom prst="rect">
            <a:avLst/>
          </a:prstGeom>
          <a:solidFill>
            <a:schemeClr val="bg1"/>
          </a:solidFill>
        </p:spPr>
        <p:txBody>
          <a:bodyPr wrap="square" rtlCol="0">
            <a:spAutoFit/>
          </a:bodyPr>
          <a:lstStyle/>
          <a:p>
            <a:r>
              <a:rPr lang="en-GB" b="1" dirty="0">
                <a:solidFill>
                  <a:schemeClr val="tx1"/>
                </a:solidFill>
                <a:latin typeface="Lato Light"/>
                <a:ea typeface="Lato Light"/>
                <a:cs typeface="Lato Light"/>
                <a:sym typeface="Lato Light"/>
              </a:rPr>
              <a:t>Freud’s Theory of Dreaming </a:t>
            </a:r>
          </a:p>
          <a:p>
            <a:endParaRPr lang="en-GB" sz="500" b="1" dirty="0">
              <a:solidFill>
                <a:schemeClr val="tx1"/>
              </a:solidFill>
              <a:latin typeface="Lato Light"/>
              <a:ea typeface="Lato Light"/>
              <a:cs typeface="Lato Light"/>
              <a:sym typeface="Lato Light"/>
            </a:endParaRPr>
          </a:p>
          <a:p>
            <a:r>
              <a:rPr lang="en-GB" dirty="0">
                <a:solidFill>
                  <a:schemeClr val="tx1"/>
                </a:solidFill>
                <a:latin typeface="Lato Light"/>
                <a:ea typeface="Lato Light"/>
                <a:cs typeface="Lato Light"/>
                <a:sym typeface="Lato Light"/>
              </a:rPr>
              <a:t>STEP 1: Outline the theory </a:t>
            </a:r>
          </a:p>
          <a:p>
            <a:r>
              <a:rPr lang="en-GB" i="1" dirty="0">
                <a:solidFill>
                  <a:srgbClr val="FF0000"/>
                </a:solidFill>
                <a:latin typeface="Lato Light"/>
                <a:ea typeface="Lato Light"/>
                <a:cs typeface="Lato Light"/>
                <a:sym typeface="Lato Light"/>
              </a:rPr>
              <a:t>Freud’s Theory of Dreaming suggests that…</a:t>
            </a:r>
          </a:p>
          <a:p>
            <a:r>
              <a:rPr lang="en-GB" dirty="0">
                <a:solidFill>
                  <a:schemeClr val="tx1"/>
                </a:solidFill>
                <a:latin typeface="Lato Light"/>
                <a:ea typeface="Lato Light"/>
                <a:cs typeface="Lato Light"/>
                <a:sym typeface="Lato Light"/>
              </a:rPr>
              <a:t>STEP 2: Explain TWO ways in which it can be seen as </a:t>
            </a:r>
            <a:r>
              <a:rPr lang="en-GB" b="1" dirty="0">
                <a:solidFill>
                  <a:schemeClr val="tx1"/>
                </a:solidFill>
                <a:latin typeface="Lato Light"/>
                <a:ea typeface="Lato Light"/>
                <a:cs typeface="Lato Light"/>
                <a:sym typeface="Lato Light"/>
              </a:rPr>
              <a:t>subjective. </a:t>
            </a:r>
            <a:r>
              <a:rPr lang="en-GB" dirty="0">
                <a:solidFill>
                  <a:schemeClr val="tx1"/>
                </a:solidFill>
                <a:latin typeface="Lato Light"/>
                <a:ea typeface="Lato Light"/>
                <a:cs typeface="Lato Light"/>
                <a:sym typeface="Lato Light"/>
              </a:rPr>
              <a:t>Include examples. HINT: look at the criticisms.</a:t>
            </a:r>
          </a:p>
          <a:p>
            <a:r>
              <a:rPr lang="en-GB" i="1" dirty="0">
                <a:solidFill>
                  <a:srgbClr val="FF0000"/>
                </a:solidFill>
                <a:latin typeface="Lato Light"/>
                <a:ea typeface="Lato Light"/>
                <a:cs typeface="Lato Light"/>
                <a:sym typeface="Lato Light"/>
              </a:rPr>
              <a:t>Freud’s Theory can be seen as too subjective because….</a:t>
            </a:r>
          </a:p>
          <a:p>
            <a:r>
              <a:rPr lang="en-GB" dirty="0">
                <a:solidFill>
                  <a:schemeClr val="tx1"/>
                </a:solidFill>
                <a:latin typeface="Lato Light"/>
                <a:ea typeface="Lato Light"/>
                <a:cs typeface="Lato Light"/>
                <a:sym typeface="Lato Light"/>
              </a:rPr>
              <a:t>STEP 3: Make an overall statement about whether Freud’s theory is too subjective to explain dreaming.</a:t>
            </a:r>
          </a:p>
          <a:p>
            <a:r>
              <a:rPr lang="en-GB" i="1" dirty="0">
                <a:solidFill>
                  <a:srgbClr val="FF0000"/>
                </a:solidFill>
                <a:latin typeface="Lato Light"/>
                <a:ea typeface="Lato Light"/>
                <a:cs typeface="Lato Light"/>
                <a:sym typeface="Lato Light"/>
              </a:rPr>
              <a:t>I believe that Freud’s theory is too subjective to explain dreaming because…</a:t>
            </a:r>
          </a:p>
          <a:p>
            <a:r>
              <a:rPr lang="en-GB" i="1" dirty="0">
                <a:solidFill>
                  <a:srgbClr val="FF0000"/>
                </a:solidFill>
                <a:latin typeface="Lato Light"/>
                <a:ea typeface="Lato Light"/>
                <a:cs typeface="Lato Light"/>
                <a:sym typeface="Lato Light"/>
              </a:rPr>
              <a:t>However, it still broadens our understanding because…</a:t>
            </a:r>
          </a:p>
        </p:txBody>
      </p:sp>
      <p:sp>
        <p:nvSpPr>
          <p:cNvPr id="7" name="TextBox 6">
            <a:extLst>
              <a:ext uri="{FF2B5EF4-FFF2-40B4-BE49-F238E27FC236}">
                <a16:creationId xmlns:a16="http://schemas.microsoft.com/office/drawing/2014/main" id="{D4B476F1-843D-6246-AA0B-435537EC4905}"/>
              </a:ext>
            </a:extLst>
          </p:cNvPr>
          <p:cNvSpPr txBox="1"/>
          <p:nvPr/>
        </p:nvSpPr>
        <p:spPr>
          <a:xfrm>
            <a:off x="4822723" y="1627036"/>
            <a:ext cx="4026308" cy="3400931"/>
          </a:xfrm>
          <a:prstGeom prst="rect">
            <a:avLst/>
          </a:prstGeom>
          <a:solidFill>
            <a:schemeClr val="bg1"/>
          </a:solidFill>
        </p:spPr>
        <p:txBody>
          <a:bodyPr wrap="square" rtlCol="0">
            <a:spAutoFit/>
          </a:bodyPr>
          <a:lstStyle/>
          <a:p>
            <a:r>
              <a:rPr lang="en-GB" b="1" dirty="0">
                <a:solidFill>
                  <a:schemeClr val="tx1"/>
                </a:solidFill>
                <a:latin typeface="Lato Light"/>
                <a:ea typeface="Lato Light"/>
                <a:cs typeface="Lato Light"/>
                <a:sym typeface="Lato Light"/>
              </a:rPr>
              <a:t>Freud’s Study of the </a:t>
            </a:r>
            <a:r>
              <a:rPr lang="en-GB" b="1" dirty="0" err="1">
                <a:solidFill>
                  <a:schemeClr val="tx1"/>
                </a:solidFill>
                <a:latin typeface="Lato Light"/>
                <a:ea typeface="Lato Light"/>
                <a:cs typeface="Lato Light"/>
                <a:sym typeface="Lato Light"/>
              </a:rPr>
              <a:t>Wolfman</a:t>
            </a:r>
            <a:endParaRPr lang="en-GB" b="1" dirty="0">
              <a:solidFill>
                <a:schemeClr val="tx1"/>
              </a:solidFill>
              <a:latin typeface="Lato Light"/>
              <a:ea typeface="Lato Light"/>
              <a:cs typeface="Lato Light"/>
              <a:sym typeface="Lato Light"/>
            </a:endParaRPr>
          </a:p>
          <a:p>
            <a:endParaRPr lang="en-GB" sz="500" b="1" dirty="0">
              <a:solidFill>
                <a:schemeClr val="tx1"/>
              </a:solidFill>
              <a:latin typeface="Lato Light"/>
              <a:ea typeface="Lato Light"/>
              <a:cs typeface="Lato Light"/>
              <a:sym typeface="Lato Light"/>
            </a:endParaRPr>
          </a:p>
          <a:p>
            <a:r>
              <a:rPr lang="en-GB" dirty="0">
                <a:solidFill>
                  <a:schemeClr val="tx1"/>
                </a:solidFill>
                <a:latin typeface="Lato Light"/>
                <a:ea typeface="Lato Light"/>
                <a:cs typeface="Lato Light"/>
                <a:sym typeface="Lato Light"/>
              </a:rPr>
              <a:t>STEP 1: Outline the study</a:t>
            </a:r>
          </a:p>
          <a:p>
            <a:r>
              <a:rPr lang="en-GB" i="1" dirty="0">
                <a:solidFill>
                  <a:srgbClr val="FF0000"/>
                </a:solidFill>
                <a:latin typeface="Lato Light"/>
                <a:ea typeface="Lato Light"/>
                <a:cs typeface="Lato Light"/>
                <a:sym typeface="Lato Light"/>
              </a:rPr>
              <a:t>In his case study of the </a:t>
            </a:r>
            <a:r>
              <a:rPr lang="en-GB" i="1" dirty="0" err="1">
                <a:solidFill>
                  <a:srgbClr val="FF0000"/>
                </a:solidFill>
                <a:latin typeface="Lato Light"/>
                <a:ea typeface="Lato Light"/>
                <a:cs typeface="Lato Light"/>
                <a:sym typeface="Lato Light"/>
              </a:rPr>
              <a:t>Wolfman</a:t>
            </a:r>
            <a:r>
              <a:rPr lang="en-GB" i="1" dirty="0">
                <a:solidFill>
                  <a:srgbClr val="FF0000"/>
                </a:solidFill>
                <a:latin typeface="Lato Light"/>
                <a:ea typeface="Lato Light"/>
                <a:cs typeface="Lato Light"/>
                <a:sym typeface="Lato Light"/>
              </a:rPr>
              <a:t> Freud….</a:t>
            </a:r>
          </a:p>
          <a:p>
            <a:r>
              <a:rPr lang="en-GB" dirty="0">
                <a:solidFill>
                  <a:schemeClr val="tx1"/>
                </a:solidFill>
                <a:latin typeface="Lato Light"/>
                <a:ea typeface="Lato Light"/>
                <a:cs typeface="Lato Light"/>
                <a:sym typeface="Lato Light"/>
              </a:rPr>
              <a:t>STEP 2: Explain TWO ways in which it can be seen as </a:t>
            </a:r>
            <a:r>
              <a:rPr lang="en-GB" b="1" dirty="0">
                <a:solidFill>
                  <a:schemeClr val="tx1"/>
                </a:solidFill>
                <a:latin typeface="Lato Light"/>
                <a:ea typeface="Lato Light"/>
                <a:cs typeface="Lato Light"/>
                <a:sym typeface="Lato Light"/>
              </a:rPr>
              <a:t>subjective. </a:t>
            </a:r>
            <a:r>
              <a:rPr lang="en-GB" dirty="0">
                <a:solidFill>
                  <a:schemeClr val="tx1"/>
                </a:solidFill>
                <a:latin typeface="Lato Light"/>
                <a:ea typeface="Lato Light"/>
                <a:cs typeface="Lato Light"/>
                <a:sym typeface="Lato Light"/>
              </a:rPr>
              <a:t>Include examples. HINT: look at the criticisms.</a:t>
            </a:r>
          </a:p>
          <a:p>
            <a:r>
              <a:rPr lang="en-GB" i="1" dirty="0">
                <a:solidFill>
                  <a:srgbClr val="FF0000"/>
                </a:solidFill>
                <a:latin typeface="Lato Light"/>
                <a:ea typeface="Lato Light"/>
                <a:cs typeface="Lato Light"/>
                <a:sym typeface="Lato Light"/>
              </a:rPr>
              <a:t>Freud’s study can be seen as too subjective because….</a:t>
            </a:r>
          </a:p>
          <a:p>
            <a:r>
              <a:rPr lang="en-GB" dirty="0">
                <a:solidFill>
                  <a:schemeClr val="tx1"/>
                </a:solidFill>
                <a:latin typeface="Lato Light"/>
                <a:ea typeface="Lato Light"/>
                <a:cs typeface="Lato Light"/>
                <a:sym typeface="Lato Light"/>
              </a:rPr>
              <a:t>STEP 3: Make an overall statement about whether Freud’s study is too subjective to explain dreaming.</a:t>
            </a:r>
          </a:p>
          <a:p>
            <a:r>
              <a:rPr lang="en-GB" i="1" dirty="0">
                <a:solidFill>
                  <a:srgbClr val="FF0000"/>
                </a:solidFill>
                <a:latin typeface="Lato Light"/>
                <a:ea typeface="Lato Light"/>
                <a:cs typeface="Lato Light"/>
                <a:sym typeface="Lato Light"/>
              </a:rPr>
              <a:t>I believe that Freud’s study is too subjective to explain dreaming because…</a:t>
            </a:r>
          </a:p>
          <a:p>
            <a:r>
              <a:rPr lang="en-GB" i="1" dirty="0">
                <a:solidFill>
                  <a:srgbClr val="FF0000"/>
                </a:solidFill>
                <a:latin typeface="Lato Light"/>
                <a:ea typeface="Lato Light"/>
                <a:cs typeface="Lato Light"/>
                <a:sym typeface="Lato Light"/>
              </a:rPr>
              <a:t>However, it still broadens our understanding because…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lvl="0" algn="ctr">
              <a:spcBef>
                <a:spcPts val="0"/>
              </a:spcBef>
              <a:buNone/>
            </a:pPr>
            <a:fld id="{00000000-1234-1234-1234-123412341234}" type="slidenum">
              <a:rPr lang="en" smtClean="0"/>
              <a:t>2</a:t>
            </a:fld>
            <a:endParaRPr lang="en"/>
          </a:p>
        </p:txBody>
      </p:sp>
      <p:sp>
        <p:nvSpPr>
          <p:cNvPr id="4" name="TextBox 3"/>
          <p:cNvSpPr txBox="1"/>
          <p:nvPr/>
        </p:nvSpPr>
        <p:spPr>
          <a:xfrm>
            <a:off x="2395184" y="625150"/>
            <a:ext cx="4614890" cy="4031873"/>
          </a:xfrm>
          <a:prstGeom prst="rect">
            <a:avLst/>
          </a:prstGeom>
          <a:noFill/>
        </p:spPr>
        <p:txBody>
          <a:bodyPr wrap="square" rtlCol="0">
            <a:spAutoFit/>
          </a:bodyPr>
          <a:lstStyle/>
          <a:p>
            <a:pPr algn="ctr"/>
            <a:r>
              <a:rPr lang="en-US" sz="3200" b="1" dirty="0">
                <a:solidFill>
                  <a:schemeClr val="bg1"/>
                </a:solidFill>
                <a:latin typeface="Baskerville" charset="0"/>
                <a:ea typeface="Baskerville" charset="0"/>
                <a:cs typeface="Baskerville" charset="0"/>
              </a:rPr>
              <a:t>The Freudian Theory of Dreaming </a:t>
            </a:r>
          </a:p>
          <a:p>
            <a:pPr algn="ctr"/>
            <a:r>
              <a:rPr lang="en-US" sz="3200" b="1" dirty="0">
                <a:solidFill>
                  <a:schemeClr val="bg1"/>
                </a:solidFill>
                <a:latin typeface="Baskerville" charset="0"/>
                <a:ea typeface="Baskerville" charset="0"/>
                <a:cs typeface="Baskerville" charset="0"/>
              </a:rPr>
              <a:t>Research Study</a:t>
            </a:r>
          </a:p>
          <a:p>
            <a:pPr algn="ctr"/>
            <a:r>
              <a:rPr lang="en-US" sz="3200" b="1" dirty="0">
                <a:solidFill>
                  <a:schemeClr val="bg1"/>
                </a:solidFill>
                <a:latin typeface="Baskerville" charset="0"/>
                <a:ea typeface="Baskerville" charset="0"/>
                <a:cs typeface="Baskerville" charset="0"/>
              </a:rPr>
              <a:t>Freud (1918): dream analysis study of ‘</a:t>
            </a:r>
            <a:r>
              <a:rPr lang="en-US" sz="3200" b="1" dirty="0" err="1">
                <a:solidFill>
                  <a:schemeClr val="bg1"/>
                </a:solidFill>
                <a:latin typeface="Baskerville" charset="0"/>
                <a:ea typeface="Baskerville" charset="0"/>
                <a:cs typeface="Baskerville" charset="0"/>
              </a:rPr>
              <a:t>TheWolfman</a:t>
            </a:r>
            <a:r>
              <a:rPr lang="en-US" sz="3200" b="1" dirty="0">
                <a:solidFill>
                  <a:schemeClr val="bg1"/>
                </a:solidFill>
                <a:latin typeface="Baskerville" charset="0"/>
                <a:ea typeface="Baskerville" charset="0"/>
                <a:cs typeface="Baskerville" charset="0"/>
              </a:rPr>
              <a:t>’. </a:t>
            </a:r>
          </a:p>
          <a:p>
            <a:pPr algn="ctr"/>
            <a:endParaRPr lang="en-US" sz="3200" b="1" dirty="0">
              <a:solidFill>
                <a:schemeClr val="bg1"/>
              </a:solidFill>
              <a:latin typeface="Baskerville" charset="0"/>
              <a:ea typeface="Baskerville" charset="0"/>
              <a:cs typeface="Baskerville" charset="0"/>
            </a:endParaRPr>
          </a:p>
          <a:p>
            <a:pPr algn="ctr"/>
            <a:r>
              <a:rPr lang="en-US" sz="3200" b="1" dirty="0">
                <a:solidFill>
                  <a:schemeClr val="bg1"/>
                </a:solidFill>
                <a:latin typeface="Baskerville" charset="0"/>
                <a:ea typeface="Baskerville" charset="0"/>
                <a:cs typeface="Baskerville" charset="0"/>
              </a:rPr>
              <a:t>MASTER CLASS</a:t>
            </a:r>
          </a:p>
        </p:txBody>
      </p:sp>
    </p:spTree>
    <p:extLst>
      <p:ext uri="{BB962C8B-B14F-4D97-AF65-F5344CB8AC3E}">
        <p14:creationId xmlns:p14="http://schemas.microsoft.com/office/powerpoint/2010/main" val="82583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75" y="316588"/>
            <a:ext cx="5511300" cy="857400"/>
          </a:xfrm>
        </p:spPr>
        <p:txBody>
          <a:bodyPr/>
          <a:lstStyle/>
          <a:p>
            <a:r>
              <a:rPr lang="en-US" sz="4000" b="1" dirty="0">
                <a:solidFill>
                  <a:schemeClr val="tx1"/>
                </a:solidFill>
              </a:rPr>
              <a:t>Background</a:t>
            </a:r>
          </a:p>
        </p:txBody>
      </p:sp>
      <p:sp>
        <p:nvSpPr>
          <p:cNvPr id="3" name="Text Placeholder 2"/>
          <p:cNvSpPr>
            <a:spLocks noGrp="1"/>
          </p:cNvSpPr>
          <p:nvPr>
            <p:ph type="body" idx="1"/>
          </p:nvPr>
        </p:nvSpPr>
        <p:spPr>
          <a:xfrm>
            <a:off x="489775" y="1173988"/>
            <a:ext cx="1831500" cy="3751787"/>
          </a:xfrm>
        </p:spPr>
        <p:txBody>
          <a:bodyPr/>
          <a:lstStyle/>
          <a:p>
            <a:r>
              <a:rPr lang="en-US" sz="2000" dirty="0">
                <a:solidFill>
                  <a:schemeClr val="tx1"/>
                </a:solidFill>
              </a:rPr>
              <a:t> </a:t>
            </a:r>
            <a:r>
              <a:rPr lang="en-US" sz="2000" dirty="0" err="1">
                <a:solidFill>
                  <a:schemeClr val="tx1"/>
                </a:solidFill>
              </a:rPr>
              <a:t>Wolfman</a:t>
            </a:r>
            <a:r>
              <a:rPr lang="en-US" sz="2000" dirty="0">
                <a:solidFill>
                  <a:schemeClr val="tx1"/>
                </a:solidFill>
              </a:rPr>
              <a:t> was a pseudonym for one of his patients, who we now know is Sergei </a:t>
            </a:r>
            <a:r>
              <a:rPr lang="en-US" sz="2000" dirty="0" err="1">
                <a:solidFill>
                  <a:schemeClr val="tx1"/>
                </a:solidFill>
              </a:rPr>
              <a:t>Pankejeff</a:t>
            </a:r>
            <a:r>
              <a:rPr lang="en-US" sz="2000" dirty="0">
                <a:solidFill>
                  <a:schemeClr val="tx1"/>
                </a:solidFill>
              </a:rPr>
              <a:t>.</a:t>
            </a:r>
          </a:p>
        </p:txBody>
      </p:sp>
      <p:sp>
        <p:nvSpPr>
          <p:cNvPr id="4" name="Text Placeholder 3"/>
          <p:cNvSpPr>
            <a:spLocks noGrp="1"/>
          </p:cNvSpPr>
          <p:nvPr>
            <p:ph type="body" idx="2"/>
          </p:nvPr>
        </p:nvSpPr>
        <p:spPr>
          <a:xfrm>
            <a:off x="2415136" y="1173988"/>
            <a:ext cx="1831500" cy="3751787"/>
          </a:xfrm>
        </p:spPr>
        <p:txBody>
          <a:bodyPr/>
          <a:lstStyle/>
          <a:p>
            <a:r>
              <a:rPr lang="en-US" sz="2000" dirty="0">
                <a:solidFill>
                  <a:schemeClr val="tx1"/>
                </a:solidFill>
              </a:rPr>
              <a:t> Freud believed in the power of therapy and was interested in the origins of mental illness. </a:t>
            </a:r>
          </a:p>
        </p:txBody>
      </p:sp>
      <p:sp>
        <p:nvSpPr>
          <p:cNvPr id="5" name="Text Placeholder 4"/>
          <p:cNvSpPr>
            <a:spLocks noGrp="1"/>
          </p:cNvSpPr>
          <p:nvPr>
            <p:ph type="body" idx="3"/>
          </p:nvPr>
        </p:nvSpPr>
        <p:spPr>
          <a:xfrm>
            <a:off x="4340497" y="1173988"/>
            <a:ext cx="2097346" cy="3751787"/>
          </a:xfrm>
        </p:spPr>
        <p:txBody>
          <a:bodyPr/>
          <a:lstStyle/>
          <a:p>
            <a:r>
              <a:rPr lang="en-US" sz="2000" dirty="0">
                <a:solidFill>
                  <a:schemeClr val="tx1"/>
                </a:solidFill>
              </a:rPr>
              <a:t> Freud’s type of therapy was called psychoanalysis. This led him to develop his theory of dreams &amp; dream analysis.</a:t>
            </a:r>
          </a:p>
        </p:txBody>
      </p:sp>
      <p:sp>
        <p:nvSpPr>
          <p:cNvPr id="6" name="Slide Number Placeholder 5"/>
          <p:cNvSpPr>
            <a:spLocks noGrp="1"/>
          </p:cNvSpPr>
          <p:nvPr>
            <p:ph type="sldNum" idx="12"/>
          </p:nvPr>
        </p:nvSpPr>
        <p:spPr/>
        <p:txBody>
          <a:bodyPr/>
          <a:lstStyle/>
          <a:p>
            <a:pPr lvl="0">
              <a:spcBef>
                <a:spcPts val="0"/>
              </a:spcBef>
              <a:buNone/>
            </a:pPr>
            <a:fld id="{00000000-1234-1234-1234-123412341234}" type="slidenum">
              <a:rPr lang="en" smtClean="0"/>
              <a:t>3</a:t>
            </a:fld>
            <a:endParaRPr lang="en"/>
          </a:p>
        </p:txBody>
      </p:sp>
    </p:spTree>
    <p:extLst>
      <p:ext uri="{BB962C8B-B14F-4D97-AF65-F5344CB8AC3E}">
        <p14:creationId xmlns:p14="http://schemas.microsoft.com/office/powerpoint/2010/main" val="91707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859" y="745288"/>
            <a:ext cx="1579216" cy="857400"/>
          </a:xfrm>
        </p:spPr>
        <p:txBody>
          <a:bodyPr/>
          <a:lstStyle/>
          <a:p>
            <a:r>
              <a:rPr lang="en-US" sz="4000" b="1" dirty="0">
                <a:solidFill>
                  <a:schemeClr val="tx1"/>
                </a:solidFill>
              </a:rPr>
              <a:t>Aim</a:t>
            </a:r>
          </a:p>
        </p:txBody>
      </p:sp>
      <p:sp>
        <p:nvSpPr>
          <p:cNvPr id="3" name="Text Placeholder 2"/>
          <p:cNvSpPr>
            <a:spLocks noGrp="1"/>
          </p:cNvSpPr>
          <p:nvPr>
            <p:ph type="body" idx="1"/>
          </p:nvPr>
        </p:nvSpPr>
        <p:spPr>
          <a:xfrm>
            <a:off x="4421859" y="1391713"/>
            <a:ext cx="2096928" cy="3751787"/>
          </a:xfrm>
        </p:spPr>
        <p:txBody>
          <a:bodyPr/>
          <a:lstStyle/>
          <a:p>
            <a:pPr>
              <a:buNone/>
            </a:pPr>
            <a:r>
              <a:rPr lang="en-US" sz="2200" dirty="0">
                <a:solidFill>
                  <a:schemeClr val="tx1"/>
                </a:solidFill>
              </a:rPr>
              <a:t>Freud wanted to try to explain and treat </a:t>
            </a:r>
            <a:r>
              <a:rPr lang="en-US" sz="2200" dirty="0" err="1">
                <a:solidFill>
                  <a:schemeClr val="tx1"/>
                </a:solidFill>
              </a:rPr>
              <a:t>Wolfman’s</a:t>
            </a:r>
            <a:r>
              <a:rPr lang="en-US" sz="2200" dirty="0">
                <a:solidFill>
                  <a:schemeClr val="tx1"/>
                </a:solidFill>
              </a:rPr>
              <a:t> psychological problems through dream analysis.</a:t>
            </a:r>
          </a:p>
        </p:txBody>
      </p:sp>
      <p:sp>
        <p:nvSpPr>
          <p:cNvPr id="6" name="Slide Number Placeholder 5"/>
          <p:cNvSpPr>
            <a:spLocks noGrp="1"/>
          </p:cNvSpPr>
          <p:nvPr>
            <p:ph type="sldNum" idx="12"/>
          </p:nvPr>
        </p:nvSpPr>
        <p:spPr/>
        <p:txBody>
          <a:bodyPr/>
          <a:lstStyle/>
          <a:p>
            <a:pPr lvl="0">
              <a:spcBef>
                <a:spcPts val="0"/>
              </a:spcBef>
              <a:buNone/>
            </a:pPr>
            <a:fld id="{00000000-1234-1234-1234-123412341234}" type="slidenum">
              <a:rPr lang="en" smtClean="0"/>
              <a:t>4</a:t>
            </a:fld>
            <a:endParaRPr lang="en"/>
          </a:p>
        </p:txBody>
      </p:sp>
      <p:pic>
        <p:nvPicPr>
          <p:cNvPr id="12" name="Picture 11">
            <a:extLst>
              <a:ext uri="{FF2B5EF4-FFF2-40B4-BE49-F238E27FC236}">
                <a16:creationId xmlns:a16="http://schemas.microsoft.com/office/drawing/2014/main" id="{8E996675-83E6-5745-A3DA-CD7EC5D947ED}"/>
              </a:ext>
            </a:extLst>
          </p:cNvPr>
          <p:cNvPicPr>
            <a:picLocks noChangeAspect="1"/>
          </p:cNvPicPr>
          <p:nvPr/>
        </p:nvPicPr>
        <p:blipFill>
          <a:blip r:embed="rId2"/>
          <a:stretch>
            <a:fillRect/>
          </a:stretch>
        </p:blipFill>
        <p:spPr>
          <a:xfrm>
            <a:off x="265471" y="1003192"/>
            <a:ext cx="4156388" cy="3164883"/>
          </a:xfrm>
          <a:prstGeom prst="rect">
            <a:avLst/>
          </a:prstGeom>
        </p:spPr>
      </p:pic>
    </p:spTree>
    <p:extLst>
      <p:ext uri="{BB962C8B-B14F-4D97-AF65-F5344CB8AC3E}">
        <p14:creationId xmlns:p14="http://schemas.microsoft.com/office/powerpoint/2010/main" val="37748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35" y="196929"/>
            <a:ext cx="5511300" cy="857400"/>
          </a:xfrm>
        </p:spPr>
        <p:txBody>
          <a:bodyPr/>
          <a:lstStyle/>
          <a:p>
            <a:r>
              <a:rPr lang="en-GB" sz="4000" b="1" dirty="0"/>
              <a:t>Case Study</a:t>
            </a:r>
            <a:endParaRPr lang="en-US" sz="4000" b="1" dirty="0"/>
          </a:p>
        </p:txBody>
      </p:sp>
      <p:sp>
        <p:nvSpPr>
          <p:cNvPr id="3" name="Text Placeholder 2"/>
          <p:cNvSpPr>
            <a:spLocks noGrp="1"/>
          </p:cNvSpPr>
          <p:nvPr>
            <p:ph type="body" idx="1"/>
          </p:nvPr>
        </p:nvSpPr>
        <p:spPr>
          <a:xfrm>
            <a:off x="353961" y="1393681"/>
            <a:ext cx="1989977" cy="3955313"/>
          </a:xfrm>
        </p:spPr>
        <p:txBody>
          <a:bodyPr/>
          <a:lstStyle/>
          <a:p>
            <a:r>
              <a:rPr lang="en-GB" sz="1600" dirty="0">
                <a:solidFill>
                  <a:schemeClr val="tx1"/>
                </a:solidFill>
              </a:rPr>
              <a:t> What are the key features of a case study? </a:t>
            </a:r>
          </a:p>
          <a:p>
            <a:r>
              <a:rPr lang="en-GB" sz="1600" dirty="0">
                <a:solidFill>
                  <a:schemeClr val="tx1"/>
                </a:solidFill>
              </a:rPr>
              <a:t> What different types of case studies are there?</a:t>
            </a:r>
          </a:p>
          <a:p>
            <a:pPr>
              <a:buNone/>
            </a:pPr>
            <a:endParaRPr lang="en-GB" sz="500" dirty="0">
              <a:solidFill>
                <a:schemeClr val="tx1"/>
              </a:solidFill>
            </a:endParaRPr>
          </a:p>
          <a:p>
            <a:r>
              <a:rPr lang="en-GB" sz="1600" dirty="0">
                <a:solidFill>
                  <a:schemeClr val="tx1"/>
                </a:solidFill>
              </a:rPr>
              <a:t> Describe some examples of case studies in psychology.</a:t>
            </a:r>
          </a:p>
          <a:p>
            <a:endParaRPr lang="en-GB" sz="500" dirty="0">
              <a:solidFill>
                <a:schemeClr val="tx1"/>
              </a:solidFill>
            </a:endParaRPr>
          </a:p>
          <a:p>
            <a:r>
              <a:rPr lang="en-GB" sz="1600" dirty="0">
                <a:solidFill>
                  <a:schemeClr val="tx1"/>
                </a:solidFill>
              </a:rPr>
              <a:t> Why is the </a:t>
            </a:r>
            <a:r>
              <a:rPr lang="en-GB" sz="1600" dirty="0" err="1">
                <a:solidFill>
                  <a:schemeClr val="tx1"/>
                </a:solidFill>
              </a:rPr>
              <a:t>Wolfman</a:t>
            </a:r>
            <a:r>
              <a:rPr lang="en-GB" sz="1600" dirty="0">
                <a:solidFill>
                  <a:schemeClr val="tx1"/>
                </a:solidFill>
              </a:rPr>
              <a:t> an example of a case study?</a:t>
            </a:r>
          </a:p>
        </p:txBody>
      </p:sp>
      <p:sp>
        <p:nvSpPr>
          <p:cNvPr id="4" name="Text Placeholder 3"/>
          <p:cNvSpPr>
            <a:spLocks noGrp="1"/>
          </p:cNvSpPr>
          <p:nvPr>
            <p:ph type="body" idx="2"/>
          </p:nvPr>
        </p:nvSpPr>
        <p:spPr>
          <a:xfrm>
            <a:off x="2415136" y="1519084"/>
            <a:ext cx="1831500" cy="3154567"/>
          </a:xfrm>
          <a:ln>
            <a:solidFill>
              <a:schemeClr val="accent1"/>
            </a:solidFill>
          </a:ln>
        </p:spPr>
        <p:txBody>
          <a:bodyPr/>
          <a:lstStyle/>
          <a:p>
            <a:pPr>
              <a:buNone/>
            </a:pPr>
            <a:r>
              <a:rPr lang="en-US" b="1" dirty="0">
                <a:solidFill>
                  <a:schemeClr val="tx1"/>
                </a:solidFill>
              </a:rPr>
              <a:t>Strengths of case studies</a:t>
            </a:r>
          </a:p>
        </p:txBody>
      </p:sp>
      <p:sp>
        <p:nvSpPr>
          <p:cNvPr id="5" name="Text Placeholder 4"/>
          <p:cNvSpPr>
            <a:spLocks noGrp="1"/>
          </p:cNvSpPr>
          <p:nvPr>
            <p:ph type="body" idx="3"/>
          </p:nvPr>
        </p:nvSpPr>
        <p:spPr>
          <a:xfrm>
            <a:off x="4340498" y="1519084"/>
            <a:ext cx="1927568" cy="3154567"/>
          </a:xfrm>
          <a:ln>
            <a:solidFill>
              <a:schemeClr val="accent1"/>
            </a:solidFill>
          </a:ln>
        </p:spPr>
        <p:txBody>
          <a:bodyPr/>
          <a:lstStyle/>
          <a:p>
            <a:pPr>
              <a:buNone/>
            </a:pPr>
            <a:r>
              <a:rPr lang="en-US" b="1" dirty="0">
                <a:solidFill>
                  <a:schemeClr val="tx1"/>
                </a:solidFill>
              </a:rPr>
              <a:t>Weaknesses of case studies</a:t>
            </a:r>
          </a:p>
        </p:txBody>
      </p:sp>
      <p:sp>
        <p:nvSpPr>
          <p:cNvPr id="6" name="Slide Number Placeholder 5"/>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p:sp>
        <p:nvSpPr>
          <p:cNvPr id="7" name="TextBox 6">
            <a:extLst>
              <a:ext uri="{FF2B5EF4-FFF2-40B4-BE49-F238E27FC236}">
                <a16:creationId xmlns:a16="http://schemas.microsoft.com/office/drawing/2014/main" id="{A8E5754C-0BE6-3940-B1FD-4A7F34F9E4FB}"/>
              </a:ext>
            </a:extLst>
          </p:cNvPr>
          <p:cNvSpPr txBox="1"/>
          <p:nvPr/>
        </p:nvSpPr>
        <p:spPr>
          <a:xfrm>
            <a:off x="2385640" y="1157703"/>
            <a:ext cx="3268844" cy="276999"/>
          </a:xfrm>
          <a:prstGeom prst="rect">
            <a:avLst/>
          </a:prstGeom>
          <a:noFill/>
        </p:spPr>
        <p:txBody>
          <a:bodyPr wrap="none" rtlCol="0">
            <a:spAutoFit/>
          </a:bodyPr>
          <a:lstStyle/>
          <a:p>
            <a:r>
              <a:rPr lang="en-US" sz="1200" i="1" dirty="0"/>
              <a:t>Read page 189 and complete the table below</a:t>
            </a:r>
          </a:p>
        </p:txBody>
      </p:sp>
    </p:spTree>
    <p:extLst>
      <p:ext uri="{BB962C8B-B14F-4D97-AF65-F5344CB8AC3E}">
        <p14:creationId xmlns:p14="http://schemas.microsoft.com/office/powerpoint/2010/main" val="76586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D558E-73F4-FE46-BAD6-3F84F2159695}"/>
              </a:ext>
            </a:extLst>
          </p:cNvPr>
          <p:cNvSpPr>
            <a:spLocks noGrp="1"/>
          </p:cNvSpPr>
          <p:nvPr>
            <p:ph type="title"/>
          </p:nvPr>
        </p:nvSpPr>
        <p:spPr>
          <a:xfrm>
            <a:off x="489775" y="0"/>
            <a:ext cx="5511300" cy="857400"/>
          </a:xfrm>
        </p:spPr>
        <p:txBody>
          <a:bodyPr/>
          <a:lstStyle/>
          <a:p>
            <a:r>
              <a:rPr lang="en-US" sz="4000" b="1" dirty="0">
                <a:solidFill>
                  <a:schemeClr val="tx1"/>
                </a:solidFill>
              </a:rPr>
              <a:t>Method</a:t>
            </a:r>
          </a:p>
        </p:txBody>
      </p:sp>
      <p:sp>
        <p:nvSpPr>
          <p:cNvPr id="3" name="Text Placeholder 2">
            <a:extLst>
              <a:ext uri="{FF2B5EF4-FFF2-40B4-BE49-F238E27FC236}">
                <a16:creationId xmlns:a16="http://schemas.microsoft.com/office/drawing/2014/main" id="{3BEF137D-8D80-B34F-89A9-60275F213B30}"/>
              </a:ext>
            </a:extLst>
          </p:cNvPr>
          <p:cNvSpPr>
            <a:spLocks noGrp="1"/>
          </p:cNvSpPr>
          <p:nvPr>
            <p:ph type="body" idx="1"/>
          </p:nvPr>
        </p:nvSpPr>
        <p:spPr>
          <a:xfrm>
            <a:off x="489775" y="857400"/>
            <a:ext cx="1831500" cy="4068375"/>
          </a:xfrm>
          <a:ln>
            <a:solidFill>
              <a:schemeClr val="accent1"/>
            </a:solidFill>
          </a:ln>
        </p:spPr>
        <p:txBody>
          <a:bodyPr/>
          <a:lstStyle/>
          <a:p>
            <a:pPr>
              <a:buNone/>
            </a:pPr>
            <a:r>
              <a:rPr lang="en-US" sz="1600" b="1" dirty="0">
                <a:solidFill>
                  <a:schemeClr val="tx1"/>
                </a:solidFill>
              </a:rPr>
              <a:t>DESIGN</a:t>
            </a:r>
          </a:p>
          <a:p>
            <a:pPr>
              <a:buNone/>
            </a:pPr>
            <a:endParaRPr lang="en-US" sz="500" dirty="0">
              <a:solidFill>
                <a:schemeClr val="tx1"/>
              </a:solidFill>
            </a:endParaRPr>
          </a:p>
          <a:p>
            <a:pPr>
              <a:buNone/>
            </a:pPr>
            <a:r>
              <a:rPr lang="en-US" sz="1600" b="1" dirty="0">
                <a:solidFill>
                  <a:schemeClr val="tx1"/>
                </a:solidFill>
              </a:rPr>
              <a:t>Case study </a:t>
            </a:r>
            <a:r>
              <a:rPr lang="en-US" sz="1600" dirty="0">
                <a:solidFill>
                  <a:schemeClr val="tx1"/>
                </a:solidFill>
              </a:rPr>
              <a:t>to investigate the </a:t>
            </a:r>
            <a:r>
              <a:rPr lang="en-US" sz="1600" dirty="0" err="1">
                <a:solidFill>
                  <a:schemeClr val="tx1"/>
                </a:solidFill>
              </a:rPr>
              <a:t>Wolfman’s</a:t>
            </a:r>
            <a:r>
              <a:rPr lang="en-US" sz="1600" dirty="0">
                <a:solidFill>
                  <a:schemeClr val="tx1"/>
                </a:solidFill>
              </a:rPr>
              <a:t> mental illness.</a:t>
            </a:r>
          </a:p>
          <a:p>
            <a:pPr>
              <a:buNone/>
            </a:pPr>
            <a:endParaRPr lang="en-US" sz="1600" dirty="0">
              <a:solidFill>
                <a:schemeClr val="tx1"/>
              </a:solidFill>
            </a:endParaRPr>
          </a:p>
          <a:p>
            <a:pPr>
              <a:buNone/>
            </a:pPr>
            <a:r>
              <a:rPr lang="en-US" sz="1600" dirty="0">
                <a:solidFill>
                  <a:schemeClr val="tx1"/>
                </a:solidFill>
              </a:rPr>
              <a:t>Freud carried out a a series of </a:t>
            </a:r>
            <a:r>
              <a:rPr lang="en-US" sz="1600" b="1" dirty="0">
                <a:solidFill>
                  <a:schemeClr val="tx1"/>
                </a:solidFill>
              </a:rPr>
              <a:t>interviews</a:t>
            </a:r>
            <a:r>
              <a:rPr lang="en-US" sz="1600" dirty="0">
                <a:solidFill>
                  <a:schemeClr val="tx1"/>
                </a:solidFill>
              </a:rPr>
              <a:t> from 1910-1914 – so it was a </a:t>
            </a:r>
            <a:r>
              <a:rPr lang="en-US" sz="1600" b="1" dirty="0">
                <a:solidFill>
                  <a:schemeClr val="tx1"/>
                </a:solidFill>
              </a:rPr>
              <a:t>longitudinal study.</a:t>
            </a:r>
          </a:p>
        </p:txBody>
      </p:sp>
      <p:sp>
        <p:nvSpPr>
          <p:cNvPr id="4" name="Text Placeholder 3">
            <a:extLst>
              <a:ext uri="{FF2B5EF4-FFF2-40B4-BE49-F238E27FC236}">
                <a16:creationId xmlns:a16="http://schemas.microsoft.com/office/drawing/2014/main" id="{B82AA61E-5310-D142-B296-6565A273C91C}"/>
              </a:ext>
            </a:extLst>
          </p:cNvPr>
          <p:cNvSpPr>
            <a:spLocks noGrp="1"/>
          </p:cNvSpPr>
          <p:nvPr>
            <p:ph type="body" idx="2"/>
          </p:nvPr>
        </p:nvSpPr>
        <p:spPr>
          <a:xfrm>
            <a:off x="2415136" y="857400"/>
            <a:ext cx="2215858" cy="4068375"/>
          </a:xfrm>
          <a:ln>
            <a:solidFill>
              <a:schemeClr val="accent1"/>
            </a:solidFill>
          </a:ln>
        </p:spPr>
        <p:txBody>
          <a:bodyPr/>
          <a:lstStyle/>
          <a:p>
            <a:pPr>
              <a:buNone/>
            </a:pPr>
            <a:r>
              <a:rPr lang="en-US" sz="1600" b="1" dirty="0">
                <a:solidFill>
                  <a:schemeClr val="tx1"/>
                </a:solidFill>
              </a:rPr>
              <a:t>SAMPLE</a:t>
            </a:r>
          </a:p>
          <a:p>
            <a:endParaRPr lang="en-US" sz="500" dirty="0">
              <a:solidFill>
                <a:schemeClr val="tx1"/>
              </a:solidFill>
            </a:endParaRPr>
          </a:p>
          <a:p>
            <a:pPr marL="144463" indent="-144463"/>
            <a:r>
              <a:rPr lang="en-US" sz="1600" dirty="0">
                <a:solidFill>
                  <a:schemeClr val="tx1"/>
                </a:solidFill>
              </a:rPr>
              <a:t>Sergei </a:t>
            </a:r>
            <a:r>
              <a:rPr lang="en-US" sz="1600" dirty="0" err="1">
                <a:solidFill>
                  <a:schemeClr val="tx1"/>
                </a:solidFill>
              </a:rPr>
              <a:t>Pankejeff</a:t>
            </a:r>
            <a:r>
              <a:rPr lang="en-US" sz="1600" dirty="0">
                <a:solidFill>
                  <a:schemeClr val="tx1"/>
                </a:solidFill>
              </a:rPr>
              <a:t>, man in his 20s from a wealthy Russian family.</a:t>
            </a:r>
          </a:p>
          <a:p>
            <a:pPr marL="144463" indent="-144463"/>
            <a:r>
              <a:rPr lang="en-US" sz="1600" dirty="0">
                <a:solidFill>
                  <a:schemeClr val="tx1"/>
                </a:solidFill>
              </a:rPr>
              <a:t>Older sister committed suicide in 1906 &amp; his father in 1907 (suffered depression).</a:t>
            </a:r>
          </a:p>
          <a:p>
            <a:pPr marL="144463" indent="-144463"/>
            <a:r>
              <a:rPr lang="en-US" sz="1600" dirty="0" err="1">
                <a:solidFill>
                  <a:schemeClr val="tx1"/>
                </a:solidFill>
              </a:rPr>
              <a:t>Pankejeff</a:t>
            </a:r>
            <a:r>
              <a:rPr lang="en-US" sz="1600" dirty="0">
                <a:solidFill>
                  <a:schemeClr val="tx1"/>
                </a:solidFill>
              </a:rPr>
              <a:t> suffered depression, and other physical psychological problems.</a:t>
            </a:r>
          </a:p>
          <a:p>
            <a:pPr>
              <a:buNone/>
            </a:pPr>
            <a:endParaRPr lang="en-US" sz="1600" dirty="0">
              <a:solidFill>
                <a:schemeClr val="tx1"/>
              </a:solidFill>
            </a:endParaRPr>
          </a:p>
          <a:p>
            <a:pPr>
              <a:buNone/>
            </a:pPr>
            <a:endParaRPr lang="en-US" sz="1600" dirty="0">
              <a:solidFill>
                <a:schemeClr val="tx1"/>
              </a:solidFill>
            </a:endParaRPr>
          </a:p>
        </p:txBody>
      </p:sp>
      <p:sp>
        <p:nvSpPr>
          <p:cNvPr id="5" name="Text Placeholder 4">
            <a:extLst>
              <a:ext uri="{FF2B5EF4-FFF2-40B4-BE49-F238E27FC236}">
                <a16:creationId xmlns:a16="http://schemas.microsoft.com/office/drawing/2014/main" id="{DEDC63FA-2E53-544E-A3EA-E6C9AC997DF7}"/>
              </a:ext>
            </a:extLst>
          </p:cNvPr>
          <p:cNvSpPr>
            <a:spLocks noGrp="1"/>
          </p:cNvSpPr>
          <p:nvPr>
            <p:ph type="body" idx="3"/>
          </p:nvPr>
        </p:nvSpPr>
        <p:spPr>
          <a:xfrm>
            <a:off x="4748981" y="857400"/>
            <a:ext cx="1551458" cy="4068375"/>
          </a:xfrm>
          <a:solidFill>
            <a:schemeClr val="bg1">
              <a:alpha val="77000"/>
            </a:schemeClr>
          </a:solidFill>
          <a:ln>
            <a:solidFill>
              <a:schemeClr val="accent1"/>
            </a:solidFill>
          </a:ln>
        </p:spPr>
        <p:txBody>
          <a:bodyPr/>
          <a:lstStyle/>
          <a:p>
            <a:pPr>
              <a:buNone/>
            </a:pPr>
            <a:r>
              <a:rPr lang="en-US" sz="1600" b="1" dirty="0">
                <a:solidFill>
                  <a:schemeClr val="tx1"/>
                </a:solidFill>
              </a:rPr>
              <a:t>PROCEDURE</a:t>
            </a:r>
          </a:p>
          <a:p>
            <a:pPr>
              <a:buNone/>
            </a:pPr>
            <a:endParaRPr lang="en-US" sz="600" b="1" dirty="0">
              <a:solidFill>
                <a:schemeClr val="tx1"/>
              </a:solidFill>
            </a:endParaRPr>
          </a:p>
          <a:p>
            <a:pPr>
              <a:buNone/>
            </a:pPr>
            <a:r>
              <a:rPr lang="en-US" sz="1600" dirty="0">
                <a:solidFill>
                  <a:schemeClr val="tx1"/>
                </a:solidFill>
              </a:rPr>
              <a:t>Freud </a:t>
            </a:r>
            <a:r>
              <a:rPr lang="en-US" sz="1600" dirty="0" err="1">
                <a:solidFill>
                  <a:schemeClr val="tx1"/>
                </a:solidFill>
              </a:rPr>
              <a:t>analysed</a:t>
            </a:r>
            <a:r>
              <a:rPr lang="en-US" sz="1600" dirty="0">
                <a:solidFill>
                  <a:schemeClr val="tx1"/>
                </a:solidFill>
              </a:rPr>
              <a:t> one particular dream that </a:t>
            </a:r>
            <a:r>
              <a:rPr lang="en-US" sz="1600" dirty="0" err="1">
                <a:solidFill>
                  <a:schemeClr val="tx1"/>
                </a:solidFill>
              </a:rPr>
              <a:t>Pankejeff</a:t>
            </a:r>
            <a:r>
              <a:rPr lang="en-US" sz="1600" dirty="0">
                <a:solidFill>
                  <a:schemeClr val="tx1"/>
                </a:solidFill>
              </a:rPr>
              <a:t> had as a young child (see over page for the dream).</a:t>
            </a:r>
          </a:p>
          <a:p>
            <a:pPr>
              <a:buNone/>
            </a:pPr>
            <a:endParaRPr lang="en-US" sz="1600" b="1" dirty="0">
              <a:solidFill>
                <a:schemeClr val="tx1"/>
              </a:solidFill>
            </a:endParaRPr>
          </a:p>
        </p:txBody>
      </p:sp>
      <p:sp>
        <p:nvSpPr>
          <p:cNvPr id="6" name="Slide Number Placeholder 5">
            <a:extLst>
              <a:ext uri="{FF2B5EF4-FFF2-40B4-BE49-F238E27FC236}">
                <a16:creationId xmlns:a16="http://schemas.microsoft.com/office/drawing/2014/main" id="{7F0893E9-B342-964B-A7D1-DDED553B8F2A}"/>
              </a:ext>
            </a:extLst>
          </p:cNvPr>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spTree>
    <p:extLst>
      <p:ext uri="{BB962C8B-B14F-4D97-AF65-F5344CB8AC3E}">
        <p14:creationId xmlns:p14="http://schemas.microsoft.com/office/powerpoint/2010/main" val="1852913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Shape 89"/>
          <p:cNvSpPr txBox="1">
            <a:spLocks noGrp="1"/>
          </p:cNvSpPr>
          <p:nvPr>
            <p:ph type="sldNum" idx="12"/>
          </p:nvPr>
        </p:nvSpPr>
        <p:spPr>
          <a:xfrm>
            <a:off x="4297650" y="4673651"/>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7</a:t>
            </a:fld>
            <a:endParaRPr lang="en"/>
          </a:p>
        </p:txBody>
      </p:sp>
      <p:sp>
        <p:nvSpPr>
          <p:cNvPr id="2" name="Text Placeholder 1"/>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C97B283A-06D5-F64F-A3C0-61AFE97A0C2F}"/>
              </a:ext>
            </a:extLst>
          </p:cNvPr>
          <p:cNvPicPr>
            <a:picLocks noChangeAspect="1"/>
          </p:cNvPicPr>
          <p:nvPr/>
        </p:nvPicPr>
        <p:blipFill>
          <a:blip r:embed="rId3"/>
          <a:stretch>
            <a:fillRect/>
          </a:stretch>
        </p:blipFill>
        <p:spPr>
          <a:xfrm>
            <a:off x="965762" y="0"/>
            <a:ext cx="7212475"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F963-F752-C240-9CB1-CEC05113DAC8}"/>
              </a:ext>
            </a:extLst>
          </p:cNvPr>
          <p:cNvSpPr>
            <a:spLocks noGrp="1"/>
          </p:cNvSpPr>
          <p:nvPr>
            <p:ph type="title"/>
          </p:nvPr>
        </p:nvSpPr>
        <p:spPr>
          <a:xfrm>
            <a:off x="489775" y="172311"/>
            <a:ext cx="6696216" cy="686302"/>
          </a:xfrm>
        </p:spPr>
        <p:txBody>
          <a:bodyPr/>
          <a:lstStyle/>
          <a:p>
            <a:r>
              <a:rPr lang="en-US" sz="4000" b="1" dirty="0"/>
              <a:t>Results: </a:t>
            </a:r>
            <a:r>
              <a:rPr lang="en-US" sz="2800" b="1" dirty="0"/>
              <a:t>Freud’s analysis of the dream</a:t>
            </a:r>
            <a:endParaRPr lang="en-US" sz="4000" b="1" dirty="0"/>
          </a:p>
        </p:txBody>
      </p:sp>
      <p:sp>
        <p:nvSpPr>
          <p:cNvPr id="3" name="Text Placeholder 2">
            <a:extLst>
              <a:ext uri="{FF2B5EF4-FFF2-40B4-BE49-F238E27FC236}">
                <a16:creationId xmlns:a16="http://schemas.microsoft.com/office/drawing/2014/main" id="{71A4EE80-BA06-2A47-A35B-A6BAE05F89F0}"/>
              </a:ext>
            </a:extLst>
          </p:cNvPr>
          <p:cNvSpPr>
            <a:spLocks noGrp="1"/>
          </p:cNvSpPr>
          <p:nvPr>
            <p:ph type="body" idx="1"/>
          </p:nvPr>
        </p:nvSpPr>
        <p:spPr>
          <a:xfrm>
            <a:off x="489775" y="772473"/>
            <a:ext cx="2004947" cy="3775587"/>
          </a:xfrm>
        </p:spPr>
        <p:txBody>
          <a:bodyPr/>
          <a:lstStyle/>
          <a:p>
            <a:pPr>
              <a:buNone/>
            </a:pPr>
            <a:r>
              <a:rPr lang="en-GB" sz="1400" b="1" dirty="0">
                <a:solidFill>
                  <a:schemeClr val="tx1"/>
                </a:solidFill>
              </a:rPr>
              <a:t>Manifest Content</a:t>
            </a:r>
          </a:p>
          <a:p>
            <a:pPr marL="171450" indent="-171450"/>
            <a:r>
              <a:rPr lang="en-GB" dirty="0">
                <a:solidFill>
                  <a:schemeClr val="tx1"/>
                </a:solidFill>
              </a:rPr>
              <a:t>The wolves watching Sergei as a boy </a:t>
            </a:r>
          </a:p>
          <a:p>
            <a:pPr>
              <a:buNone/>
            </a:pPr>
            <a:endParaRPr lang="en-GB" dirty="0">
              <a:solidFill>
                <a:schemeClr val="tx1"/>
              </a:solidFill>
            </a:endParaRPr>
          </a:p>
          <a:p>
            <a:pPr marL="171450" indent="-171450"/>
            <a:r>
              <a:rPr lang="en-GB" dirty="0">
                <a:solidFill>
                  <a:schemeClr val="tx1"/>
                </a:solidFill>
              </a:rPr>
              <a:t>The tree in the dream</a:t>
            </a:r>
          </a:p>
          <a:p>
            <a:pPr marL="171450" indent="-171450"/>
            <a:endParaRPr lang="en-GB" dirty="0">
              <a:solidFill>
                <a:schemeClr val="tx1"/>
              </a:solidFill>
            </a:endParaRPr>
          </a:p>
          <a:p>
            <a:pPr marL="171450" indent="-171450"/>
            <a:endParaRPr lang="en-GB" dirty="0">
              <a:solidFill>
                <a:schemeClr val="tx1"/>
              </a:solidFill>
            </a:endParaRPr>
          </a:p>
          <a:p>
            <a:pPr marL="171450" indent="-171450"/>
            <a:r>
              <a:rPr lang="en-GB" dirty="0">
                <a:solidFill>
                  <a:schemeClr val="tx1"/>
                </a:solidFill>
              </a:rPr>
              <a:t>White wolves</a:t>
            </a:r>
          </a:p>
          <a:p>
            <a:pPr marL="171450" indent="-171450"/>
            <a:endParaRPr lang="en-GB" dirty="0">
              <a:solidFill>
                <a:schemeClr val="tx1"/>
              </a:solidFill>
            </a:endParaRPr>
          </a:p>
          <a:p>
            <a:pPr marL="171450" indent="-171450"/>
            <a:r>
              <a:rPr lang="en-GB" dirty="0">
                <a:solidFill>
                  <a:schemeClr val="tx1"/>
                </a:solidFill>
              </a:rPr>
              <a:t>Wolves in the tree</a:t>
            </a:r>
          </a:p>
          <a:p>
            <a:pPr marL="171450" indent="-171450"/>
            <a:endParaRPr lang="en-GB" dirty="0">
              <a:solidFill>
                <a:schemeClr val="tx1"/>
              </a:solidFill>
            </a:endParaRPr>
          </a:p>
          <a:p>
            <a:pPr marL="171450" indent="-171450"/>
            <a:endParaRPr lang="en-GB" dirty="0">
              <a:solidFill>
                <a:schemeClr val="tx1"/>
              </a:solidFill>
            </a:endParaRPr>
          </a:p>
          <a:p>
            <a:pPr marL="171450" indent="-171450"/>
            <a:endParaRPr lang="en-GB" dirty="0">
              <a:solidFill>
                <a:schemeClr val="tx1"/>
              </a:solidFill>
            </a:endParaRPr>
          </a:p>
          <a:p>
            <a:pPr marL="171450" indent="-171450"/>
            <a:endParaRPr lang="en-GB" dirty="0">
              <a:solidFill>
                <a:schemeClr val="tx1"/>
              </a:solidFill>
            </a:endParaRPr>
          </a:p>
          <a:p>
            <a:pPr marL="171450" indent="-171450"/>
            <a:endParaRPr lang="en-GB" dirty="0">
              <a:solidFill>
                <a:schemeClr val="tx1"/>
              </a:solidFill>
            </a:endParaRPr>
          </a:p>
          <a:p>
            <a:pPr marL="171450" indent="-171450"/>
            <a:r>
              <a:rPr lang="en-GB" dirty="0">
                <a:solidFill>
                  <a:schemeClr val="tx1"/>
                </a:solidFill>
              </a:rPr>
              <a:t>Feared the wolves would eat him</a:t>
            </a:r>
          </a:p>
          <a:p>
            <a:pPr marL="171450" indent="-171450"/>
            <a:endParaRPr lang="en-GB" dirty="0">
              <a:solidFill>
                <a:schemeClr val="tx1"/>
              </a:solidFill>
            </a:endParaRPr>
          </a:p>
          <a:p>
            <a:pPr marL="171450" indent="-171450"/>
            <a:r>
              <a:rPr lang="en-GB" dirty="0">
                <a:solidFill>
                  <a:schemeClr val="tx1"/>
                </a:solidFill>
              </a:rPr>
              <a:t>Wolves having big tails</a:t>
            </a:r>
          </a:p>
          <a:p>
            <a:pPr>
              <a:buNone/>
            </a:pPr>
            <a:endParaRPr lang="en-US" dirty="0"/>
          </a:p>
        </p:txBody>
      </p:sp>
      <p:sp>
        <p:nvSpPr>
          <p:cNvPr id="6" name="Slide Number Placeholder 5">
            <a:extLst>
              <a:ext uri="{FF2B5EF4-FFF2-40B4-BE49-F238E27FC236}">
                <a16:creationId xmlns:a16="http://schemas.microsoft.com/office/drawing/2014/main" id="{076DA47C-FE1C-244F-A58D-A7952559CC74}"/>
              </a:ext>
            </a:extLst>
          </p:cNvPr>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sp>
        <p:nvSpPr>
          <p:cNvPr id="7" name="Text Placeholder 2">
            <a:extLst>
              <a:ext uri="{FF2B5EF4-FFF2-40B4-BE49-F238E27FC236}">
                <a16:creationId xmlns:a16="http://schemas.microsoft.com/office/drawing/2014/main" id="{0899C585-C1CE-0249-9919-E9A42D577B6B}"/>
              </a:ext>
            </a:extLst>
          </p:cNvPr>
          <p:cNvSpPr txBox="1">
            <a:spLocks/>
          </p:cNvSpPr>
          <p:nvPr/>
        </p:nvSpPr>
        <p:spPr>
          <a:xfrm>
            <a:off x="2395330" y="772472"/>
            <a:ext cx="4790661" cy="3775587"/>
          </a:xfrm>
          <a:prstGeom prst="rect">
            <a:avLst/>
          </a:prstGeom>
          <a:solidFill>
            <a:schemeClr val="bg1">
              <a:alpha val="78000"/>
            </a:schemeClr>
          </a:solidFill>
          <a:ln>
            <a:noFill/>
          </a:ln>
        </p:spPr>
        <p:txBody>
          <a:bodyPr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Lato Light"/>
              <a:buChar char="×"/>
              <a:defRPr sz="1200" b="0" i="0" u="none" strike="noStrike" cap="none">
                <a:solidFill>
                  <a:srgbClr val="666666"/>
                </a:solidFill>
                <a:latin typeface="Lato Light"/>
                <a:ea typeface="Lato Light"/>
                <a:cs typeface="Lato Light"/>
                <a:sym typeface="Lato Light"/>
              </a:defRPr>
            </a:lvl1pPr>
            <a:lvl2pPr marR="0" lvl="1" algn="l" rtl="0">
              <a:lnSpc>
                <a:spcPct val="100000"/>
              </a:lnSpc>
              <a:spcBef>
                <a:spcPts val="0"/>
              </a:spcBef>
              <a:spcAft>
                <a:spcPts val="0"/>
              </a:spcAft>
              <a:buClr>
                <a:srgbClr val="B7B7B7"/>
              </a:buClr>
              <a:buSzPct val="100000"/>
              <a:buFont typeface="Lato Light"/>
              <a:buChar char="×"/>
              <a:defRPr sz="1200" b="0" i="0" u="none" strike="noStrike" cap="none">
                <a:solidFill>
                  <a:srgbClr val="666666"/>
                </a:solidFill>
                <a:latin typeface="Lato Light"/>
                <a:ea typeface="Lato Light"/>
                <a:cs typeface="Lato Light"/>
                <a:sym typeface="Lato Light"/>
              </a:defRPr>
            </a:lvl2pPr>
            <a:lvl3pPr marR="0" lvl="2" algn="l" rtl="0">
              <a:lnSpc>
                <a:spcPct val="100000"/>
              </a:lnSpc>
              <a:spcBef>
                <a:spcPts val="0"/>
              </a:spcBef>
              <a:spcAft>
                <a:spcPts val="0"/>
              </a:spcAft>
              <a:buClr>
                <a:srgbClr val="B7B7B7"/>
              </a:buClr>
              <a:buSzPct val="100000"/>
              <a:buFont typeface="Lato Light"/>
              <a:buChar char="×"/>
              <a:defRPr sz="1200" b="0" i="0" u="none" strike="noStrike" cap="none">
                <a:solidFill>
                  <a:srgbClr val="666666"/>
                </a:solidFill>
                <a:latin typeface="Lato Light"/>
                <a:ea typeface="Lato Light"/>
                <a:cs typeface="Lato Light"/>
                <a:sym typeface="Lato Light"/>
              </a:defRPr>
            </a:lvl3pPr>
            <a:lvl4pPr marR="0" lvl="3" algn="l" rtl="0">
              <a:lnSpc>
                <a:spcPct val="100000"/>
              </a:lnSpc>
              <a:spcBef>
                <a:spcPts val="0"/>
              </a:spcBef>
              <a:spcAft>
                <a:spcPts val="0"/>
              </a:spcAft>
              <a:buClr>
                <a:srgbClr val="B7B7B7"/>
              </a:buClr>
              <a:buSzPct val="100000"/>
              <a:buFont typeface="Lato Light"/>
              <a:buChar char="×"/>
              <a:defRPr sz="1200" b="0" i="0" u="none" strike="noStrike" cap="none">
                <a:solidFill>
                  <a:srgbClr val="666666"/>
                </a:solidFill>
                <a:latin typeface="Lato Light"/>
                <a:ea typeface="Lato Light"/>
                <a:cs typeface="Lato Light"/>
                <a:sym typeface="Lato Light"/>
              </a:defRPr>
            </a:lvl4pPr>
            <a:lvl5pPr marR="0" lvl="4" algn="l" rtl="0">
              <a:lnSpc>
                <a:spcPct val="100000"/>
              </a:lnSpc>
              <a:spcBef>
                <a:spcPts val="0"/>
              </a:spcBef>
              <a:spcAft>
                <a:spcPts val="0"/>
              </a:spcAft>
              <a:buClr>
                <a:srgbClr val="B7B7B7"/>
              </a:buClr>
              <a:buSzPct val="100000"/>
              <a:buFont typeface="Lato Light"/>
              <a:buChar char="○"/>
              <a:defRPr sz="1200" b="0" i="0" u="none" strike="noStrike" cap="none">
                <a:solidFill>
                  <a:srgbClr val="666666"/>
                </a:solidFill>
                <a:latin typeface="Lato Light"/>
                <a:ea typeface="Lato Light"/>
                <a:cs typeface="Lato Light"/>
                <a:sym typeface="Lato Light"/>
              </a:defRPr>
            </a:lvl5pPr>
            <a:lvl6pPr marR="0" lvl="5" algn="l" rtl="0">
              <a:lnSpc>
                <a:spcPct val="100000"/>
              </a:lnSpc>
              <a:spcBef>
                <a:spcPts val="0"/>
              </a:spcBef>
              <a:spcAft>
                <a:spcPts val="0"/>
              </a:spcAft>
              <a:buClr>
                <a:srgbClr val="B7B7B7"/>
              </a:buClr>
              <a:buSzPct val="100000"/>
              <a:buFont typeface="Lato Light"/>
              <a:buChar char="■"/>
              <a:defRPr sz="1200" b="0" i="0" u="none" strike="noStrike" cap="none">
                <a:solidFill>
                  <a:srgbClr val="666666"/>
                </a:solidFill>
                <a:latin typeface="Lato Light"/>
                <a:ea typeface="Lato Light"/>
                <a:cs typeface="Lato Light"/>
                <a:sym typeface="Lato Light"/>
              </a:defRPr>
            </a:lvl6pPr>
            <a:lvl7pPr marR="0" lvl="6" algn="l" rtl="0">
              <a:lnSpc>
                <a:spcPct val="100000"/>
              </a:lnSpc>
              <a:spcBef>
                <a:spcPts val="0"/>
              </a:spcBef>
              <a:spcAft>
                <a:spcPts val="0"/>
              </a:spcAft>
              <a:buClr>
                <a:srgbClr val="B7B7B7"/>
              </a:buClr>
              <a:buSzPct val="100000"/>
              <a:buFont typeface="Lato Light"/>
              <a:buChar char="●"/>
              <a:defRPr sz="1200" b="0" i="0" u="none" strike="noStrike" cap="none">
                <a:solidFill>
                  <a:srgbClr val="666666"/>
                </a:solidFill>
                <a:latin typeface="Lato Light"/>
                <a:ea typeface="Lato Light"/>
                <a:cs typeface="Lato Light"/>
                <a:sym typeface="Lato Light"/>
              </a:defRPr>
            </a:lvl7pPr>
            <a:lvl8pPr marR="0" lvl="7" algn="l" rtl="0">
              <a:lnSpc>
                <a:spcPct val="100000"/>
              </a:lnSpc>
              <a:spcBef>
                <a:spcPts val="0"/>
              </a:spcBef>
              <a:spcAft>
                <a:spcPts val="0"/>
              </a:spcAft>
              <a:buClr>
                <a:srgbClr val="B7B7B7"/>
              </a:buClr>
              <a:buSzPct val="100000"/>
              <a:buFont typeface="Lato Light"/>
              <a:buChar char="○"/>
              <a:defRPr sz="1200" b="0" i="0" u="none" strike="noStrike" cap="none">
                <a:solidFill>
                  <a:srgbClr val="666666"/>
                </a:solidFill>
                <a:latin typeface="Lato Light"/>
                <a:ea typeface="Lato Light"/>
                <a:cs typeface="Lato Light"/>
                <a:sym typeface="Lato Light"/>
              </a:defRPr>
            </a:lvl8pPr>
            <a:lvl9pPr marR="0" lvl="8" algn="l" rtl="0">
              <a:lnSpc>
                <a:spcPct val="100000"/>
              </a:lnSpc>
              <a:spcBef>
                <a:spcPts val="0"/>
              </a:spcBef>
              <a:spcAft>
                <a:spcPts val="0"/>
              </a:spcAft>
              <a:buClr>
                <a:srgbClr val="B7B7B7"/>
              </a:buClr>
              <a:buSzPct val="100000"/>
              <a:buFont typeface="Lato Light"/>
              <a:buChar char="■"/>
              <a:defRPr sz="1200" b="0" i="0" u="none" strike="noStrike" cap="none">
                <a:solidFill>
                  <a:srgbClr val="666666"/>
                </a:solidFill>
                <a:latin typeface="Lato Light"/>
                <a:ea typeface="Lato Light"/>
                <a:cs typeface="Lato Light"/>
                <a:sym typeface="Lato Light"/>
              </a:defRPr>
            </a:lvl9pPr>
          </a:lstStyle>
          <a:p>
            <a:pPr>
              <a:buFont typeface="Lato Light"/>
              <a:buNone/>
            </a:pPr>
            <a:r>
              <a:rPr lang="en-GB" sz="1400" b="1" dirty="0">
                <a:solidFill>
                  <a:schemeClr val="tx1"/>
                </a:solidFill>
              </a:rPr>
              <a:t>Latent Content</a:t>
            </a:r>
          </a:p>
          <a:p>
            <a:pPr marL="171450" indent="-171450"/>
            <a:r>
              <a:rPr lang="en-GB" dirty="0">
                <a:solidFill>
                  <a:schemeClr val="tx1"/>
                </a:solidFill>
              </a:rPr>
              <a:t>The dream was a result of </a:t>
            </a:r>
            <a:r>
              <a:rPr lang="en-GB" dirty="0" err="1">
                <a:solidFill>
                  <a:schemeClr val="tx1"/>
                </a:solidFill>
              </a:rPr>
              <a:t>Pankejeff</a:t>
            </a:r>
            <a:r>
              <a:rPr lang="en-GB" dirty="0">
                <a:solidFill>
                  <a:schemeClr val="tx1"/>
                </a:solidFill>
              </a:rPr>
              <a:t> witnessing at a very young age a ‘primal scene’ of his parents having sex. The wolf symbolised his father.</a:t>
            </a:r>
          </a:p>
          <a:p>
            <a:pPr marL="171450" indent="-171450"/>
            <a:endParaRPr lang="en-GB" dirty="0">
              <a:solidFill>
                <a:schemeClr val="tx1"/>
              </a:solidFill>
            </a:endParaRPr>
          </a:p>
          <a:p>
            <a:pPr marL="171450" indent="-171450"/>
            <a:r>
              <a:rPr lang="en-GB" dirty="0">
                <a:solidFill>
                  <a:schemeClr val="tx1"/>
                </a:solidFill>
              </a:rPr>
              <a:t>A Christmas tree as the dream occurred at Christmas time, where there would have been Christmas present there were wolves.</a:t>
            </a:r>
          </a:p>
          <a:p>
            <a:pPr marL="171450" indent="-171450"/>
            <a:endParaRPr lang="en-GB" dirty="0">
              <a:solidFill>
                <a:schemeClr val="tx1"/>
              </a:solidFill>
            </a:endParaRPr>
          </a:p>
          <a:p>
            <a:pPr marL="171450" indent="-171450"/>
            <a:r>
              <a:rPr lang="en-GB" dirty="0">
                <a:solidFill>
                  <a:schemeClr val="tx1"/>
                </a:solidFill>
              </a:rPr>
              <a:t>Represented the white bed linen and underclothes of his parents.</a:t>
            </a:r>
          </a:p>
          <a:p>
            <a:pPr marL="171450" indent="-171450"/>
            <a:endParaRPr lang="en-GB" dirty="0">
              <a:solidFill>
                <a:schemeClr val="tx1"/>
              </a:solidFill>
            </a:endParaRPr>
          </a:p>
          <a:p>
            <a:pPr marL="171450" indent="-171450"/>
            <a:r>
              <a:rPr lang="en-GB" dirty="0" err="1">
                <a:solidFill>
                  <a:schemeClr val="tx1"/>
                </a:solidFill>
              </a:rPr>
              <a:t>Pankejeff</a:t>
            </a:r>
            <a:r>
              <a:rPr lang="en-GB" dirty="0">
                <a:solidFill>
                  <a:schemeClr val="tx1"/>
                </a:solidFill>
              </a:rPr>
              <a:t> had an unconscious desire to be seduced by his father (like the pleasure of receiving Christmas gifts). Gifts = wolves = his father. Freud believed he wanted to experience the pleasure he had seen in his mother’s face but believed his mother must have been castrated (no penis) by his father during the sex act. </a:t>
            </a:r>
          </a:p>
          <a:p>
            <a:pPr>
              <a:buNone/>
            </a:pPr>
            <a:endParaRPr lang="en-GB" dirty="0">
              <a:solidFill>
                <a:schemeClr val="tx1"/>
              </a:solidFill>
            </a:endParaRPr>
          </a:p>
          <a:p>
            <a:pPr marL="171450" indent="-171450"/>
            <a:r>
              <a:rPr lang="en-GB" dirty="0">
                <a:solidFill>
                  <a:schemeClr val="tx1"/>
                </a:solidFill>
              </a:rPr>
              <a:t>He feared his father’s power and developed </a:t>
            </a:r>
            <a:r>
              <a:rPr lang="en-GB" b="1" dirty="0">
                <a:solidFill>
                  <a:schemeClr val="tx1"/>
                </a:solidFill>
              </a:rPr>
              <a:t>castration anxiety </a:t>
            </a:r>
            <a:r>
              <a:rPr lang="en-GB" dirty="0">
                <a:solidFill>
                  <a:schemeClr val="tx1"/>
                </a:solidFill>
              </a:rPr>
              <a:t>(fear of losing his penis). </a:t>
            </a:r>
          </a:p>
          <a:p>
            <a:pPr marL="171450" indent="-171450"/>
            <a:endParaRPr lang="en-GB" b="1" dirty="0">
              <a:solidFill>
                <a:schemeClr val="tx1"/>
              </a:solidFill>
            </a:endParaRPr>
          </a:p>
          <a:p>
            <a:pPr marL="171450" indent="-171450"/>
            <a:r>
              <a:rPr lang="en-GB" dirty="0">
                <a:solidFill>
                  <a:schemeClr val="tx1"/>
                </a:solidFill>
              </a:rPr>
              <a:t>Symbolised larges penises which were a threat to the boy.</a:t>
            </a:r>
          </a:p>
          <a:p>
            <a:pPr marL="171450" indent="-171450"/>
            <a:endParaRPr lang="en-GB" dirty="0">
              <a:solidFill>
                <a:schemeClr val="tx1"/>
              </a:solidFill>
            </a:endParaRPr>
          </a:p>
          <a:p>
            <a:pPr>
              <a:buFont typeface="Lato Light"/>
              <a:buNone/>
            </a:pPr>
            <a:endParaRPr lang="en-GB" dirty="0"/>
          </a:p>
          <a:p>
            <a:pPr>
              <a:buFont typeface="Lato Light"/>
              <a:buNone/>
            </a:pPr>
            <a:endParaRPr lang="en-US" dirty="0"/>
          </a:p>
        </p:txBody>
      </p:sp>
      <p:sp>
        <p:nvSpPr>
          <p:cNvPr id="8" name="TextBox 7">
            <a:extLst>
              <a:ext uri="{FF2B5EF4-FFF2-40B4-BE49-F238E27FC236}">
                <a16:creationId xmlns:a16="http://schemas.microsoft.com/office/drawing/2014/main" id="{7B9AC9D2-5829-904B-9683-539D94FAC7DE}"/>
              </a:ext>
            </a:extLst>
          </p:cNvPr>
          <p:cNvSpPr txBox="1"/>
          <p:nvPr/>
        </p:nvSpPr>
        <p:spPr>
          <a:xfrm>
            <a:off x="377641" y="4510562"/>
            <a:ext cx="6920484" cy="276999"/>
          </a:xfrm>
          <a:prstGeom prst="rect">
            <a:avLst/>
          </a:prstGeom>
          <a:noFill/>
        </p:spPr>
        <p:txBody>
          <a:bodyPr wrap="none" rtlCol="0">
            <a:spAutoFit/>
          </a:bodyPr>
          <a:lstStyle/>
          <a:p>
            <a:r>
              <a:rPr lang="en-US" sz="1200" b="1" dirty="0"/>
              <a:t>Overall: </a:t>
            </a:r>
            <a:r>
              <a:rPr lang="en-US" sz="1200" b="1" dirty="0" err="1"/>
              <a:t>Pankejeff</a:t>
            </a:r>
            <a:r>
              <a:rPr lang="en-US" sz="1200" b="1" dirty="0"/>
              <a:t> repressed his unconscious fear of his father but displaced it onto wolves.</a:t>
            </a:r>
          </a:p>
        </p:txBody>
      </p:sp>
    </p:spTree>
    <p:extLst>
      <p:ext uri="{BB962C8B-B14F-4D97-AF65-F5344CB8AC3E}">
        <p14:creationId xmlns:p14="http://schemas.microsoft.com/office/powerpoint/2010/main" val="170211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7326-9B69-4E4F-BCD3-70C4CCBC4DE5}"/>
              </a:ext>
            </a:extLst>
          </p:cNvPr>
          <p:cNvSpPr>
            <a:spLocks noGrp="1"/>
          </p:cNvSpPr>
          <p:nvPr>
            <p:ph type="title"/>
          </p:nvPr>
        </p:nvSpPr>
        <p:spPr>
          <a:xfrm>
            <a:off x="3436800" y="421889"/>
            <a:ext cx="2937065" cy="857400"/>
          </a:xfrm>
        </p:spPr>
        <p:txBody>
          <a:bodyPr/>
          <a:lstStyle/>
          <a:p>
            <a:r>
              <a:rPr lang="en-US" sz="3600" b="1" dirty="0"/>
              <a:t>Conclusion</a:t>
            </a:r>
          </a:p>
        </p:txBody>
      </p:sp>
      <p:sp>
        <p:nvSpPr>
          <p:cNvPr id="3" name="Text Placeholder 2">
            <a:extLst>
              <a:ext uri="{FF2B5EF4-FFF2-40B4-BE49-F238E27FC236}">
                <a16:creationId xmlns:a16="http://schemas.microsoft.com/office/drawing/2014/main" id="{BE860F78-F2CF-DE46-A3A5-165AD89618FA}"/>
              </a:ext>
            </a:extLst>
          </p:cNvPr>
          <p:cNvSpPr>
            <a:spLocks noGrp="1"/>
          </p:cNvSpPr>
          <p:nvPr>
            <p:ph type="body" idx="1"/>
          </p:nvPr>
        </p:nvSpPr>
        <p:spPr>
          <a:xfrm>
            <a:off x="3436800" y="1196730"/>
            <a:ext cx="2678691" cy="3772836"/>
          </a:xfrm>
        </p:spPr>
        <p:txBody>
          <a:bodyPr/>
          <a:lstStyle/>
          <a:p>
            <a:pPr>
              <a:buNone/>
            </a:pPr>
            <a:r>
              <a:rPr lang="en-US" sz="1600" dirty="0">
                <a:solidFill>
                  <a:schemeClr val="tx1"/>
                </a:solidFill>
              </a:rPr>
              <a:t>The </a:t>
            </a:r>
            <a:r>
              <a:rPr lang="en-US" sz="1600" b="1" dirty="0">
                <a:solidFill>
                  <a:schemeClr val="tx1"/>
                </a:solidFill>
              </a:rPr>
              <a:t>unconscious mind can have a significant effect on </a:t>
            </a:r>
            <a:r>
              <a:rPr lang="en-US" sz="1600" b="1" dirty="0" err="1">
                <a:solidFill>
                  <a:schemeClr val="tx1"/>
                </a:solidFill>
              </a:rPr>
              <a:t>behaviour</a:t>
            </a:r>
            <a:r>
              <a:rPr lang="en-US" sz="1600" b="1" dirty="0">
                <a:solidFill>
                  <a:schemeClr val="tx1"/>
                </a:solidFill>
              </a:rPr>
              <a:t>.</a:t>
            </a:r>
          </a:p>
          <a:p>
            <a:pPr>
              <a:buNone/>
            </a:pPr>
            <a:endParaRPr lang="en-US" sz="1600" dirty="0">
              <a:solidFill>
                <a:schemeClr val="tx1"/>
              </a:solidFill>
            </a:endParaRPr>
          </a:p>
          <a:p>
            <a:pPr>
              <a:buNone/>
            </a:pPr>
            <a:r>
              <a:rPr lang="en-US" sz="1600" dirty="0">
                <a:solidFill>
                  <a:schemeClr val="tx1"/>
                </a:solidFill>
              </a:rPr>
              <a:t>Shows the process of repression, where traumatic events are pushed into the unconscious mind as a safety mechanism- but that repressed memories can find their way back into the conscious through dreams.</a:t>
            </a:r>
          </a:p>
        </p:txBody>
      </p:sp>
      <p:sp>
        <p:nvSpPr>
          <p:cNvPr id="6" name="Slide Number Placeholder 5">
            <a:extLst>
              <a:ext uri="{FF2B5EF4-FFF2-40B4-BE49-F238E27FC236}">
                <a16:creationId xmlns:a16="http://schemas.microsoft.com/office/drawing/2014/main" id="{201BE63A-3B6D-C846-A73D-6623CED72763}"/>
              </a:ext>
            </a:extLst>
          </p:cNvPr>
          <p:cNvSpPr>
            <a:spLocks noGrp="1"/>
          </p:cNvSpPr>
          <p:nvPr>
            <p:ph type="sldNum" idx="12"/>
          </p:nvPr>
        </p:nvSpPr>
        <p:spPr/>
        <p:txBody>
          <a:bodyPr/>
          <a:lstStyle/>
          <a:p>
            <a:pPr lvl="0">
              <a:spcBef>
                <a:spcPts val="0"/>
              </a:spcBef>
              <a:buNone/>
            </a:pPr>
            <a:fld id="{00000000-1234-1234-1234-123412341234}" type="slidenum">
              <a:rPr lang="en" smtClean="0"/>
              <a:t>9</a:t>
            </a:fld>
            <a:endParaRPr lang="en"/>
          </a:p>
        </p:txBody>
      </p:sp>
      <p:pic>
        <p:nvPicPr>
          <p:cNvPr id="8" name="Picture 7">
            <a:extLst>
              <a:ext uri="{FF2B5EF4-FFF2-40B4-BE49-F238E27FC236}">
                <a16:creationId xmlns:a16="http://schemas.microsoft.com/office/drawing/2014/main" id="{10119973-6390-A845-BDBD-9B2924BFC224}"/>
              </a:ext>
            </a:extLst>
          </p:cNvPr>
          <p:cNvPicPr>
            <a:picLocks noChangeAspect="1"/>
          </p:cNvPicPr>
          <p:nvPr/>
        </p:nvPicPr>
        <p:blipFill>
          <a:blip r:embed="rId2"/>
          <a:stretch>
            <a:fillRect/>
          </a:stretch>
        </p:blipFill>
        <p:spPr>
          <a:xfrm>
            <a:off x="340967" y="454453"/>
            <a:ext cx="2966647" cy="4077791"/>
          </a:xfrm>
          <a:prstGeom prst="rect">
            <a:avLst/>
          </a:prstGeom>
        </p:spPr>
      </p:pic>
    </p:spTree>
    <p:extLst>
      <p:ext uri="{BB962C8B-B14F-4D97-AF65-F5344CB8AC3E}">
        <p14:creationId xmlns:p14="http://schemas.microsoft.com/office/powerpoint/2010/main" val="1183805944"/>
      </p:ext>
    </p:extLst>
  </p:cSld>
  <p:clrMapOvr>
    <a:masterClrMapping/>
  </p:clrMapOvr>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3299</TotalTime>
  <Words>920</Words>
  <Application>Microsoft Office PowerPoint</Application>
  <PresentationFormat>On-screen Show (16:9)</PresentationFormat>
  <Paragraphs>136</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Baskerville</vt:lpstr>
      <vt:lpstr>Lato Hairline</vt:lpstr>
      <vt:lpstr>Lato Light</vt:lpstr>
      <vt:lpstr>Eglamour template</vt:lpstr>
      <vt:lpstr>Sleep &amp; Dreaming</vt:lpstr>
      <vt:lpstr>PowerPoint Presentation</vt:lpstr>
      <vt:lpstr>Background</vt:lpstr>
      <vt:lpstr>Aim</vt:lpstr>
      <vt:lpstr>Case Study</vt:lpstr>
      <vt:lpstr>Method</vt:lpstr>
      <vt:lpstr>PowerPoint Presentation</vt:lpstr>
      <vt:lpstr>Results: Freud’s analysis of the dream</vt:lpstr>
      <vt:lpstr>Conclusion</vt:lpstr>
      <vt:lpstr>PowerPoint Presentation</vt:lpstr>
      <vt:lpstr>Criticisms</vt:lpstr>
      <vt:lpstr>Mapping Freud’s Study of the Wolfman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Kathleen Blake</dc:creator>
  <cp:lastModifiedBy>Meera Bavishi</cp:lastModifiedBy>
  <cp:revision>49</cp:revision>
  <dcterms:modified xsi:type="dcterms:W3CDTF">2019-08-07T13:44:24Z</dcterms:modified>
</cp:coreProperties>
</file>