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8" r:id="rId2"/>
    <p:sldId id="277" r:id="rId3"/>
    <p:sldId id="256" r:id="rId4"/>
    <p:sldId id="258" r:id="rId5"/>
    <p:sldId id="259" r:id="rId6"/>
    <p:sldId id="272" r:id="rId7"/>
    <p:sldId id="267" r:id="rId8"/>
    <p:sldId id="266" r:id="rId9"/>
    <p:sldId id="262" r:id="rId10"/>
    <p:sldId id="268" r:id="rId11"/>
    <p:sldId id="264" r:id="rId12"/>
    <p:sldId id="275" r:id="rId13"/>
    <p:sldId id="260" r:id="rId14"/>
    <p:sldId id="270" r:id="rId15"/>
    <p:sldId id="274" r:id="rId16"/>
    <p:sldId id="271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C33A4-ABFA-4D87-B67A-6AFCF4D5D101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62E39-2876-43F5-A8E6-A8604BD77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375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nnel4.com/programmes/the-secret-life-of-4-and-5-year-olds/on-demand/66093-005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http://www.channel4.com/programmes/the-secret-life-of-4-and-5-year-olds/on-demand/66093-005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62E39-2876-43F5-A8E6-A8604BD77CF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7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 lined</a:t>
            </a:r>
            <a:r>
              <a:rPr lang="en-GB" baseline="0" dirty="0"/>
              <a:t> paper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62E39-2876-43F5-A8E6-A8604BD77CF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43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D3F2-8C1F-4340-8CF9-77C301971EF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5250-8DE8-492E-87F4-BAF5E68CB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7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D3F2-8C1F-4340-8CF9-77C301971EF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5250-8DE8-492E-87F4-BAF5E68CB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51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D3F2-8C1F-4340-8CF9-77C301971EF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5250-8DE8-492E-87F4-BAF5E68CB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41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D3F2-8C1F-4340-8CF9-77C301971EF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5250-8DE8-492E-87F4-BAF5E68CB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54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D3F2-8C1F-4340-8CF9-77C301971EF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5250-8DE8-492E-87F4-BAF5E68CB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32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D3F2-8C1F-4340-8CF9-77C301971EF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5250-8DE8-492E-87F4-BAF5E68CB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3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D3F2-8C1F-4340-8CF9-77C301971EF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5250-8DE8-492E-87F4-BAF5E68CB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0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D3F2-8C1F-4340-8CF9-77C301971EF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5250-8DE8-492E-87F4-BAF5E68CB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43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D3F2-8C1F-4340-8CF9-77C301971EF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5250-8DE8-492E-87F4-BAF5E68CB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17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D3F2-8C1F-4340-8CF9-77C301971EF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5250-8DE8-492E-87F4-BAF5E68CB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8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D3F2-8C1F-4340-8CF9-77C301971EF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5250-8DE8-492E-87F4-BAF5E68CB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43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BD3F2-8C1F-4340-8CF9-77C301971EF8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55250-8DE8-492E-87F4-BAF5E68CB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09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oix9JcDig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www.youtube.com/watch?v=tXWztwxtdIg" TargetMode="External"/><Relationship Id="rId4" Type="http://schemas.openxmlformats.org/officeDocument/2006/relationships/hyperlink" Target="https://www.youtube.com/watch?v=K-59Vkppgs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wallet with cash"/>
          <p:cNvSpPr>
            <a:spLocks noChangeAspect="1" noChangeArrowheads="1"/>
          </p:cNvSpPr>
          <p:nvPr/>
        </p:nvSpPr>
        <p:spPr bwMode="auto">
          <a:xfrm>
            <a:off x="155575" y="-682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889761"/>
            <a:ext cx="6046470" cy="3784282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smtClean="0"/>
              <a:t>What would you do?</a:t>
            </a:r>
            <a:endParaRPr lang="en-GB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0375" y="6035040"/>
            <a:ext cx="11293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If you found this on the pavement on your way home from school?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46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/>
              <a:t>Debriefing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3990" cy="4351338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Must be debriefed at the end of the study</a:t>
            </a:r>
          </a:p>
          <a:p>
            <a:r>
              <a:rPr lang="en-GB" dirty="0"/>
              <a:t>Every purpose and detail must be explained</a:t>
            </a:r>
          </a:p>
          <a:p>
            <a:r>
              <a:rPr lang="en-GB" dirty="0"/>
              <a:t>They must also then be reminded that they can still withdraw if they feel necessary </a:t>
            </a:r>
          </a:p>
          <a:p>
            <a:endParaRPr lang="en-GB" dirty="0"/>
          </a:p>
        </p:txBody>
      </p:sp>
      <p:pic>
        <p:nvPicPr>
          <p:cNvPr id="7170" name="Picture 2" descr="Image result for debri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1" y="2217420"/>
            <a:ext cx="4876164" cy="39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37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/>
              <a:t>Right to withdraw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When participants agree to take part they may not know the full extent of the investigation </a:t>
            </a:r>
          </a:p>
          <a:p>
            <a:r>
              <a:rPr lang="en-GB" dirty="0"/>
              <a:t>Participants must be told that they are free to withdraw from the study at any time during the study </a:t>
            </a:r>
          </a:p>
          <a:p>
            <a:r>
              <a:rPr lang="en-GB" dirty="0"/>
              <a:t>They should also be reminded, especially if it’s a long study </a:t>
            </a:r>
          </a:p>
          <a:p>
            <a:r>
              <a:rPr lang="en-GB" dirty="0"/>
              <a:t>They are never under any obligation to continue </a:t>
            </a:r>
          </a:p>
          <a:p>
            <a:r>
              <a:rPr lang="en-GB" dirty="0"/>
              <a:t>If they decide to leave, any information gathered from them must be deleted</a:t>
            </a:r>
          </a:p>
        </p:txBody>
      </p:sp>
    </p:spTree>
    <p:extLst>
      <p:ext uri="{BB962C8B-B14F-4D97-AF65-F5344CB8AC3E}">
        <p14:creationId xmlns:p14="http://schemas.microsoft.com/office/powerpoint/2010/main" val="172482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/>
              <a:t>Protection of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419850" cy="4598035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The guideline that participants should always be protected from physical and psychological harm</a:t>
            </a:r>
          </a:p>
          <a:p>
            <a:r>
              <a:rPr lang="en-GB" dirty="0"/>
              <a:t>Psychological harm is quite subjective as some people may be more distressed or embarrassed than others, so it is important to consider how each participant may feel</a:t>
            </a:r>
          </a:p>
          <a:p>
            <a:r>
              <a:rPr lang="en-GB" dirty="0"/>
              <a:t>Researchers should highlight this and reduce these risks</a:t>
            </a:r>
          </a:p>
        </p:txBody>
      </p:sp>
      <p:pic>
        <p:nvPicPr>
          <p:cNvPr id="8194" name="Picture 2" descr="Image result for protection from h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380" y="2434590"/>
            <a:ext cx="4021836" cy="287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8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/>
              <a:t>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5665"/>
            <a:ext cx="4076700" cy="3672205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Informed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dirty="0"/>
              <a:t>onsent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GB" dirty="0"/>
              <a:t>eception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dirty="0"/>
              <a:t>onfidentiality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GB" dirty="0"/>
              <a:t>ebrief</a:t>
            </a:r>
          </a:p>
          <a:p>
            <a:r>
              <a:rPr lang="en-GB" dirty="0"/>
              <a:t>Right to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dirty="0"/>
              <a:t>ithdraw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dirty="0"/>
              <a:t>rotection of participants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3510" y="2431633"/>
            <a:ext cx="6309360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do can’t do with participants! </a:t>
            </a:r>
          </a:p>
        </p:txBody>
      </p:sp>
    </p:spTree>
    <p:extLst>
      <p:ext uri="{BB962C8B-B14F-4D97-AF65-F5344CB8AC3E}">
        <p14:creationId xmlns:p14="http://schemas.microsoft.com/office/powerpoint/2010/main" val="84182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Exam Style Question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8371" r="5274" b="7603"/>
          <a:stretch/>
        </p:blipFill>
        <p:spPr>
          <a:xfrm rot="5400000">
            <a:off x="3309756" y="1427172"/>
            <a:ext cx="5127837" cy="5013063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77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/>
              <a:t>Is this ethical?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86483"/>
          </a:xfrm>
        </p:spPr>
        <p:txBody>
          <a:bodyPr>
            <a:normAutofit fontScale="47500" lnSpcReduction="20000"/>
          </a:bodyPr>
          <a:lstStyle/>
          <a:p>
            <a:r>
              <a:rPr lang="en-GB" dirty="0">
                <a:hlinkClick r:id="rId3"/>
              </a:rPr>
              <a:t>https://www.youtube.com/watch?v=Ntoix9JcDig</a:t>
            </a:r>
            <a:endParaRPr lang="en-GB" dirty="0"/>
          </a:p>
          <a:p>
            <a:r>
              <a:rPr lang="en-GB" dirty="0">
                <a:hlinkClick r:id="rId4"/>
              </a:rPr>
              <a:t>https://www.youtube.com/watch?v=K-59VkppgsI</a:t>
            </a:r>
            <a:endParaRPr lang="en-GB" dirty="0"/>
          </a:p>
          <a:p>
            <a:r>
              <a:rPr lang="en-GB" dirty="0">
                <a:hlinkClick r:id="rId5"/>
              </a:rPr>
              <a:t>https://www.youtube.com/watch?v=tXWztwxtdIg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Image result for derren brow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019" y="4249582"/>
            <a:ext cx="2257194" cy="22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" y="3034896"/>
            <a:ext cx="5669280" cy="3471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on your ethical hats!</a:t>
            </a:r>
          </a:p>
          <a:p>
            <a:pPr algn="ctr"/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Imagine you work for BPS</a:t>
            </a:r>
          </a:p>
          <a:p>
            <a:pPr algn="ctr"/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 these clips and note down where and when ethical guidelines have been broken!</a:t>
            </a:r>
          </a:p>
        </p:txBody>
      </p:sp>
      <p:pic>
        <p:nvPicPr>
          <p:cNvPr id="9218" name="Picture 2" descr="Image result for investiga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460" y="1944299"/>
            <a:ext cx="5203825" cy="498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56610" cy="4351338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/>
              <a:t>Write a letter to Zimbardo or Milgram  to explain to him why his study was unethical</a:t>
            </a:r>
          </a:p>
          <a:p>
            <a:r>
              <a:rPr lang="en-GB" dirty="0"/>
              <a:t>Pretend you are from the BPS and it is your duty to inform him that he has breached many of the ethical guidelines</a:t>
            </a:r>
          </a:p>
          <a:p>
            <a:endParaRPr lang="en-GB" dirty="0"/>
          </a:p>
          <a:p>
            <a:r>
              <a:rPr lang="en-GB" dirty="0"/>
              <a:t>You must include…</a:t>
            </a:r>
          </a:p>
        </p:txBody>
      </p:sp>
      <p:pic>
        <p:nvPicPr>
          <p:cNvPr id="10242" name="Picture 2" descr="Image result for writing a l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695" y="2297429"/>
            <a:ext cx="2804140" cy="357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24110" y="2297429"/>
            <a:ext cx="97536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Your address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0698" y="2815589"/>
            <a:ext cx="97536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Their address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9310" y="3678128"/>
            <a:ext cx="128016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Your explanation in paragraphs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3510" y="4872989"/>
            <a:ext cx="1509867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Your name/who you are</a:t>
            </a: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6636058" y="3138755"/>
            <a:ext cx="679142" cy="159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337502" y="3913442"/>
            <a:ext cx="491970" cy="878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606790" y="2649625"/>
            <a:ext cx="1363980" cy="1659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588444" y="5177789"/>
            <a:ext cx="539585" cy="2926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2" descr="Image result for green 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554" y="5470475"/>
            <a:ext cx="844491" cy="9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69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/>
              <a:t>Some help…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36970" cy="435133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Make up the addresses</a:t>
            </a:r>
          </a:p>
          <a:p>
            <a:r>
              <a:rPr lang="en-GB" dirty="0"/>
              <a:t>Starter: ‘I am writing to you to inform you that you have breached the British Psychological Society ethical guidelines and this is a very serious incident.’</a:t>
            </a:r>
          </a:p>
          <a:p>
            <a:r>
              <a:rPr lang="en-GB" dirty="0"/>
              <a:t>‘One ethical guideline that you have broken is ‘protection from harm’ and this means that you have inflicted some kind of harm on your participants. I believe you did this by…’</a:t>
            </a:r>
          </a:p>
        </p:txBody>
      </p:sp>
      <p:pic>
        <p:nvPicPr>
          <p:cNvPr id="11266" name="Picture 2" descr="Image result for pen to wr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5" y="2353468"/>
            <a:ext cx="43815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99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6570" y="2101334"/>
            <a:ext cx="4852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https://www.youtube.com/watch?v=giLhBFBah5k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570" y="4204454"/>
            <a:ext cx="4788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https://www.youtube.com/watch?v=zZ3l1jgmYrY</a:t>
            </a:r>
          </a:p>
        </p:txBody>
      </p:sp>
    </p:spTree>
    <p:extLst>
      <p:ext uri="{BB962C8B-B14F-4D97-AF65-F5344CB8AC3E}">
        <p14:creationId xmlns:p14="http://schemas.microsoft.com/office/powerpoint/2010/main" val="37623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04" y="197453"/>
            <a:ext cx="11950262" cy="1820190"/>
          </a:xfrm>
          <a:solidFill>
            <a:srgbClr val="FF66FF"/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Methods:</a:t>
            </a:r>
            <a:b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Ethical Considerations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04" y="2282992"/>
            <a:ext cx="11950262" cy="1146008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3500" b="1" dirty="0"/>
              <a:t>Learning Objective: </a:t>
            </a:r>
          </a:p>
          <a:p>
            <a:r>
              <a:rPr lang="en-GB" dirty="0"/>
              <a:t> </a:t>
            </a:r>
            <a:r>
              <a:rPr lang="en-GB" sz="2800" dirty="0"/>
              <a:t>To explain different ethical considerations and discuss how they are dealt with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9696" y="3720660"/>
            <a:ext cx="6612584" cy="29218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the word ‘ethics’ mean?</a:t>
            </a:r>
          </a:p>
        </p:txBody>
      </p:sp>
      <p:pic>
        <p:nvPicPr>
          <p:cNvPr id="1026" name="Picture 2" descr="Image result for eth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35" y="3718845"/>
            <a:ext cx="5137731" cy="292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/>
              <a:t>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74180" cy="4351338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Desirable standards of behaviour </a:t>
            </a:r>
            <a:r>
              <a:rPr lang="en-GB" dirty="0"/>
              <a:t>we use towards others</a:t>
            </a:r>
          </a:p>
          <a:p>
            <a:r>
              <a:rPr lang="en-GB" dirty="0"/>
              <a:t>If we behave ethically, we treat others with </a:t>
            </a:r>
            <a:r>
              <a:rPr lang="en-GB" dirty="0">
                <a:solidFill>
                  <a:srgbClr val="FF0000"/>
                </a:solidFill>
              </a:rPr>
              <a:t>respect </a:t>
            </a:r>
            <a:r>
              <a:rPr lang="en-GB" dirty="0"/>
              <a:t>and have </a:t>
            </a:r>
            <a:r>
              <a:rPr lang="en-GB" dirty="0">
                <a:solidFill>
                  <a:srgbClr val="FF0000"/>
                </a:solidFill>
              </a:rPr>
              <a:t>concern for their well-being </a:t>
            </a:r>
          </a:p>
          <a:p>
            <a:r>
              <a:rPr lang="en-GB" dirty="0"/>
              <a:t>Psychologists have </a:t>
            </a:r>
            <a:r>
              <a:rPr lang="en-GB" dirty="0">
                <a:solidFill>
                  <a:srgbClr val="FF0000"/>
                </a:solidFill>
              </a:rPr>
              <a:t>legal and moral responsibilities</a:t>
            </a:r>
            <a:r>
              <a:rPr lang="en-GB" dirty="0"/>
              <a:t> to those who help them in their research</a:t>
            </a:r>
          </a:p>
          <a:p>
            <a:r>
              <a:rPr lang="en-GB" dirty="0"/>
              <a:t>Ethical concerns also apply to animals as well – but the main concern is for humans….why? </a:t>
            </a:r>
          </a:p>
        </p:txBody>
      </p:sp>
      <p:pic>
        <p:nvPicPr>
          <p:cNvPr id="2050" name="Picture 2" descr="Image result for green 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59" y="2354580"/>
            <a:ext cx="3225741" cy="365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93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/>
              <a:t>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117080" cy="4689793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Participants put their </a:t>
            </a:r>
            <a:r>
              <a:rPr lang="en-GB" dirty="0">
                <a:solidFill>
                  <a:srgbClr val="FF0000"/>
                </a:solidFill>
              </a:rPr>
              <a:t>trust</a:t>
            </a:r>
            <a:r>
              <a:rPr lang="en-GB" dirty="0"/>
              <a:t> into the researchers </a:t>
            </a:r>
          </a:p>
          <a:p>
            <a:r>
              <a:rPr lang="en-GB" dirty="0"/>
              <a:t>If researchers betray trust then this</a:t>
            </a:r>
            <a:r>
              <a:rPr lang="en-GB" dirty="0">
                <a:solidFill>
                  <a:srgbClr val="FF0000"/>
                </a:solidFill>
              </a:rPr>
              <a:t> discredits the profession</a:t>
            </a:r>
            <a:r>
              <a:rPr lang="en-GB" dirty="0"/>
              <a:t> and makes it less likely that others will agree to take part in the future</a:t>
            </a:r>
          </a:p>
          <a:p>
            <a:r>
              <a:rPr lang="en-GB" b="1" dirty="0"/>
              <a:t>British Psychological Society (BPS) </a:t>
            </a:r>
            <a:r>
              <a:rPr lang="en-GB" dirty="0"/>
              <a:t>have published </a:t>
            </a:r>
            <a:r>
              <a:rPr lang="en-GB" dirty="0">
                <a:solidFill>
                  <a:srgbClr val="FF0000"/>
                </a:solidFill>
              </a:rPr>
              <a:t>guidelines</a:t>
            </a:r>
            <a:r>
              <a:rPr lang="en-GB" dirty="0"/>
              <a:t> for us to follow to ensure we are addressing all ethical concerns </a:t>
            </a:r>
          </a:p>
          <a:p>
            <a:r>
              <a:rPr lang="en-GB" b="1" i="1" dirty="0"/>
              <a:t>These guidelines apply to anyone conducting any scale of psychological study – even you!</a:t>
            </a:r>
          </a:p>
        </p:txBody>
      </p:sp>
      <p:pic>
        <p:nvPicPr>
          <p:cNvPr id="3076" name="Picture 4" descr="Image result for bps guide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2800349"/>
            <a:ext cx="3466464" cy="244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18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/>
              <a:t>BPS Code of Human Research Ethics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sz="3300" b="1" dirty="0"/>
              <a:t>Respect for the autonomy, privacy and dignity of individuals and communities</a:t>
            </a:r>
          </a:p>
          <a:p>
            <a:pPr lvl="1"/>
            <a:r>
              <a:rPr lang="en-GB" dirty="0"/>
              <a:t>Moral duty of care to respect participants cultural and individual differences; age, gender, sex, religion and culture</a:t>
            </a:r>
          </a:p>
          <a:p>
            <a:pPr marL="457200" lvl="1" indent="0">
              <a:buNone/>
            </a:pPr>
            <a:endParaRPr lang="en-GB" sz="2800" b="1" dirty="0"/>
          </a:p>
          <a:p>
            <a:r>
              <a:rPr lang="en-GB" sz="3300" b="1" dirty="0"/>
              <a:t>Scientific integrity</a:t>
            </a:r>
          </a:p>
          <a:p>
            <a:pPr lvl="1"/>
            <a:r>
              <a:rPr lang="en-GB" dirty="0"/>
              <a:t>Not claim misleading findings</a:t>
            </a:r>
          </a:p>
          <a:p>
            <a:pPr lvl="1"/>
            <a:endParaRPr lang="en-GB" dirty="0"/>
          </a:p>
          <a:p>
            <a:r>
              <a:rPr lang="en-GB" sz="3300" b="1" dirty="0"/>
              <a:t>Social responsibility</a:t>
            </a:r>
          </a:p>
          <a:p>
            <a:pPr lvl="1"/>
            <a:r>
              <a:rPr lang="en-GB" dirty="0"/>
              <a:t>Findings must be beneficial </a:t>
            </a:r>
          </a:p>
          <a:p>
            <a:pPr lvl="1"/>
            <a:endParaRPr lang="en-GB" dirty="0"/>
          </a:p>
          <a:p>
            <a:r>
              <a:rPr lang="en-GB" sz="3300" b="1" dirty="0"/>
              <a:t>Maximising benefit and minimising harm</a:t>
            </a:r>
          </a:p>
          <a:p>
            <a:pPr lvl="1"/>
            <a:r>
              <a:rPr lang="en-GB" dirty="0"/>
              <a:t>Should not be placed in a situation that they would not usually be in or put under risk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8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/>
              <a:t>Informed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05500" cy="4351338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/>
              <a:t>Researcher must outline to the participant what the research entails and ask their consent to take part</a:t>
            </a:r>
          </a:p>
          <a:p>
            <a:r>
              <a:rPr lang="en-GB" dirty="0"/>
              <a:t>Adults must give consent to participants under the age of 18</a:t>
            </a:r>
          </a:p>
          <a:p>
            <a:r>
              <a:rPr lang="en-GB" dirty="0"/>
              <a:t>Not always possible to gain informed consent </a:t>
            </a:r>
          </a:p>
          <a:p>
            <a:r>
              <a:rPr lang="en-GB" dirty="0"/>
              <a:t>Sometimes there are things you can’t tell the participant as you may spoil the research and demand characteristics could play a role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49" y="2632534"/>
            <a:ext cx="4514851" cy="26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8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/>
              <a:t>Deception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85410" cy="4351338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GB" dirty="0"/>
              <a:t>Sometimes deception is necessary to avoid demand characteristics</a:t>
            </a:r>
          </a:p>
          <a:p>
            <a:r>
              <a:rPr lang="en-GB" dirty="0"/>
              <a:t>Participants must be deceived as little as possible </a:t>
            </a:r>
          </a:p>
          <a:p>
            <a:r>
              <a:rPr lang="en-GB" dirty="0"/>
              <a:t>If they are children – parents should be told the details of the study to ensure for less deception </a:t>
            </a:r>
          </a:p>
          <a:p>
            <a:r>
              <a:rPr lang="en-GB" dirty="0"/>
              <a:t>The true nature of the research should be highlighted as soon as possible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2" name="Picture 2" descr="Image result for dece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59" y="2480944"/>
            <a:ext cx="5234941" cy="261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/>
              <a:t>Confidentiality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05747"/>
            <a:ext cx="5105400" cy="4351338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Any data gained from participants must be kept anonymous unless they give their full consent </a:t>
            </a:r>
          </a:p>
        </p:txBody>
      </p:sp>
      <p:pic>
        <p:nvPicPr>
          <p:cNvPr id="6146" name="Picture 2" descr="Image result for confidenti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306">
            <a:off x="7088858" y="2722244"/>
            <a:ext cx="4037965" cy="20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12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731</Words>
  <Application>Microsoft Office PowerPoint</Application>
  <PresentationFormat>Widescreen</PresentationFormat>
  <Paragraphs>94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Research Methods: Ethical Considerations </vt:lpstr>
      <vt:lpstr>Ethics</vt:lpstr>
      <vt:lpstr>Ethics</vt:lpstr>
      <vt:lpstr>BPS Code of Human Research Ethics 2014</vt:lpstr>
      <vt:lpstr>Informed Consent</vt:lpstr>
      <vt:lpstr>Deception</vt:lpstr>
      <vt:lpstr>Confidentiality </vt:lpstr>
      <vt:lpstr>Debriefing </vt:lpstr>
      <vt:lpstr>Right to withdraw</vt:lpstr>
      <vt:lpstr>Protection of participants</vt:lpstr>
      <vt:lpstr>Ethics</vt:lpstr>
      <vt:lpstr>Exam Style Question</vt:lpstr>
      <vt:lpstr>Is this ethical?</vt:lpstr>
      <vt:lpstr>Application</vt:lpstr>
      <vt:lpstr>Some help…</vt:lpstr>
    </vt:vector>
  </TitlesOfParts>
  <Company>Bentley Wood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Ethical Considerations</dc:title>
  <cp:lastModifiedBy>Meera, Bavishi</cp:lastModifiedBy>
  <cp:revision>48</cp:revision>
  <dcterms:created xsi:type="dcterms:W3CDTF">2016-07-11T09:46:11Z</dcterms:created>
  <dcterms:modified xsi:type="dcterms:W3CDTF">2018-10-26T11:03:27Z</dcterms:modified>
</cp:coreProperties>
</file>