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9"/>
  </p:handoutMasterIdLst>
  <p:sldIdLst>
    <p:sldId id="257" r:id="rId2"/>
    <p:sldId id="259" r:id="rId3"/>
    <p:sldId id="296" r:id="rId4"/>
    <p:sldId id="263" r:id="rId5"/>
    <p:sldId id="295" r:id="rId6"/>
    <p:sldId id="297" r:id="rId7"/>
    <p:sldId id="278" r:id="rId8"/>
    <p:sldId id="279" r:id="rId9"/>
    <p:sldId id="280" r:id="rId10"/>
    <p:sldId id="298" r:id="rId11"/>
    <p:sldId id="281" r:id="rId12"/>
    <p:sldId id="282" r:id="rId13"/>
    <p:sldId id="283" r:id="rId14"/>
    <p:sldId id="299" r:id="rId15"/>
    <p:sldId id="303" r:id="rId16"/>
    <p:sldId id="293" r:id="rId17"/>
    <p:sldId id="294" r:id="rId18"/>
    <p:sldId id="284" r:id="rId19"/>
    <p:sldId id="290" r:id="rId20"/>
    <p:sldId id="289" r:id="rId21"/>
    <p:sldId id="286" r:id="rId22"/>
    <p:sldId id="287" r:id="rId23"/>
    <p:sldId id="302" r:id="rId24"/>
    <p:sldId id="288" r:id="rId25"/>
    <p:sldId id="291" r:id="rId26"/>
    <p:sldId id="292" r:id="rId27"/>
    <p:sldId id="300"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4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786CAAD-1F9E-46B9-A2A7-A0CD7FE227AA}" type="datetimeFigureOut">
              <a:rPr lang="en-GB" smtClean="0"/>
              <a:t>04/03/2019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3580000-817C-42F8-951F-9C300B7BA485}" type="slidenum">
              <a:rPr lang="en-GB" smtClean="0"/>
              <a:t>‹#›</a:t>
            </a:fld>
            <a:endParaRPr lang="en-GB"/>
          </a:p>
        </p:txBody>
      </p:sp>
    </p:spTree>
    <p:extLst>
      <p:ext uri="{BB962C8B-B14F-4D97-AF65-F5344CB8AC3E}">
        <p14:creationId xmlns:p14="http://schemas.microsoft.com/office/powerpoint/2010/main" val="21912011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Tree>
    <p:extLst>
      <p:ext uri="{BB962C8B-B14F-4D97-AF65-F5344CB8AC3E}">
        <p14:creationId xmlns:p14="http://schemas.microsoft.com/office/powerpoint/2010/main" val="25332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8702DB-E40D-447D-A2AB-82C5F2F19D65}"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7502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957C67-E904-4AF0-AC91-CDF3AE2C38F9}"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7074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E190FA1-4B86-4872-B3AF-06F1970CE38A}"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40636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Tree>
    <p:extLst>
      <p:ext uri="{BB962C8B-B14F-4D97-AF65-F5344CB8AC3E}">
        <p14:creationId xmlns:p14="http://schemas.microsoft.com/office/powerpoint/2010/main" val="115366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AB30A4-8665-4CCD-AE69-50094D96C5FA}"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3635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010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7" name="Date Placeholder 6"/>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13D1E9-D6B5-4754-8DB1-8FDA3E2F3A5B}"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4387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3" name="Date Placeholder 2"/>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022987-3012-4B76-BFD3-09C47BF30E55}"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70832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2" name="Date Placeholder 1"/>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C751424-F871-4FAC-A731-FAF474DEB1EF}"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GB"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17682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40769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1"/>
            <a:ext cx="5256608"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9395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825">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4" name="Date Placeholder 3"/>
          <p:cNvSpPr>
            <a:spLocks noGrp="1"/>
          </p:cNvSpPr>
          <p:nvPr>
            <p:ph type="dt" sz="half" idx="2"/>
          </p:nvPr>
        </p:nvSpPr>
        <p:spPr>
          <a:xfrm>
            <a:off x="6800850" y="6465886"/>
            <a:ext cx="800100" cy="239715"/>
          </a:xfrm>
          <a:prstGeom prst="rect">
            <a:avLst/>
          </a:prstGeom>
        </p:spPr>
        <p:txBody>
          <a:bodyPr vert="horz" lIns="91440" tIns="45720" rIns="91440" bIns="45720" rtlCol="0" anchor="ctr"/>
          <a:lstStyle>
            <a:lvl1pPr algn="r">
              <a:defRPr sz="825">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71842C5-807F-4218-947D-73BF1C3FBC0F}" type="datetime1">
              <a:rPr kumimoji="0" lang="en-GB"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04/03/2019</a:t>
            </a:fld>
            <a:endParaRPr kumimoji="0" lang="en-US" sz="825"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825">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825"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602427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rCbf-pKtkh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50" y="731751"/>
            <a:ext cx="3507827" cy="1890210"/>
          </a:xfrm>
        </p:spPr>
        <p:txBody>
          <a:bodyPr>
            <a:normAutofit fontScale="90000"/>
          </a:bodyPr>
          <a:lstStyle/>
          <a:p>
            <a:pPr algn="ctr"/>
            <a:r>
              <a:rPr lang="en-US" sz="3975" dirty="0"/>
              <a:t>Schizophrenia:</a:t>
            </a:r>
            <a:br>
              <a:rPr lang="en-US" sz="3975" dirty="0"/>
            </a:br>
            <a:r>
              <a:rPr lang="en-US" sz="3975" dirty="0"/>
              <a:t>The Psychological Explanation</a:t>
            </a:r>
          </a:p>
        </p:txBody>
      </p:sp>
      <p:sp>
        <p:nvSpPr>
          <p:cNvPr id="3" name="Subtitle 2"/>
          <p:cNvSpPr>
            <a:spLocks noGrp="1"/>
          </p:cNvSpPr>
          <p:nvPr>
            <p:ph type="subTitle" idx="1"/>
          </p:nvPr>
        </p:nvSpPr>
        <p:spPr>
          <a:xfrm>
            <a:off x="388030" y="3224552"/>
            <a:ext cx="3236908" cy="3326296"/>
          </a:xfrm>
        </p:spPr>
        <p:txBody>
          <a:bodyPr>
            <a:normAutofit lnSpcReduction="10000"/>
          </a:bodyPr>
          <a:lstStyle/>
          <a:p>
            <a:pPr algn="ctr"/>
            <a:r>
              <a:rPr lang="en-US" sz="1800" dirty="0">
                <a:solidFill>
                  <a:schemeClr val="tx1">
                    <a:lumMod val="75000"/>
                    <a:lumOff val="25000"/>
                  </a:schemeClr>
                </a:solidFill>
              </a:rPr>
              <a:t>understand </a:t>
            </a:r>
            <a:r>
              <a:rPr lang="en-GB" sz="1800" dirty="0">
                <a:solidFill>
                  <a:schemeClr val="tx1">
                    <a:lumMod val="75000"/>
                    <a:lumOff val="25000"/>
                  </a:schemeClr>
                </a:solidFill>
              </a:rPr>
              <a:t>how social drift theory explains schizophrenia</a:t>
            </a: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r>
              <a:rPr lang="en-GB" sz="1800" dirty="0">
                <a:solidFill>
                  <a:schemeClr val="tx1">
                    <a:lumMod val="75000"/>
                    <a:lumOff val="25000"/>
                  </a:schemeClr>
                </a:solidFill>
              </a:rPr>
              <a:t>evaluate the psychological theory of schizophrenia</a:t>
            </a:r>
          </a:p>
          <a:p>
            <a:pPr algn="ctr"/>
            <a:endParaRPr lang="en-GB" sz="1800" dirty="0">
              <a:solidFill>
                <a:schemeClr val="tx1">
                  <a:lumMod val="75000"/>
                  <a:lumOff val="25000"/>
                </a:schemeClr>
              </a:solidFill>
            </a:endParaRPr>
          </a:p>
          <a:p>
            <a:pPr algn="ctr"/>
            <a:r>
              <a:rPr lang="en-GB" sz="1800" dirty="0">
                <a:solidFill>
                  <a:schemeClr val="tx1">
                    <a:lumMod val="75000"/>
                    <a:lumOff val="25000"/>
                  </a:schemeClr>
                </a:solidFill>
              </a:rPr>
              <a:t>Compare and contrast both psychological and biological theories</a:t>
            </a:r>
            <a:endParaRPr lang="en-US" sz="1800" dirty="0">
              <a:solidFill>
                <a:schemeClr val="tx1">
                  <a:lumMod val="75000"/>
                  <a:lumOff val="25000"/>
                </a:schemeClr>
              </a:solidFill>
            </a:endParaRPr>
          </a:p>
        </p:txBody>
      </p:sp>
      <p:grpSp>
        <p:nvGrpSpPr>
          <p:cNvPr id="12" name="Group 11">
            <a:extLst>
              <a:ext uri="{FF2B5EF4-FFF2-40B4-BE49-F238E27FC236}">
                <a16:creationId xmlns:a16="http://schemas.microsoft.com/office/drawing/2014/main" xmlns="" id="{CC632A31-6E02-40D1-BBA3-C09D8F84774F}"/>
              </a:ext>
            </a:extLst>
          </p:cNvPr>
          <p:cNvGrpSpPr/>
          <p:nvPr/>
        </p:nvGrpSpPr>
        <p:grpSpPr>
          <a:xfrm>
            <a:off x="1273698" y="2837928"/>
            <a:ext cx="1465572" cy="2717137"/>
            <a:chOff x="1698264" y="2711584"/>
            <a:chExt cx="1954096" cy="3622838"/>
          </a:xfrm>
        </p:grpSpPr>
        <p:sp>
          <p:nvSpPr>
            <p:cNvPr id="4" name="Star: 5 Points 3">
              <a:extLst>
                <a:ext uri="{FF2B5EF4-FFF2-40B4-BE49-F238E27FC236}">
                  <a16:creationId xmlns:a16="http://schemas.microsoft.com/office/drawing/2014/main" xmlns="" id="{0C4F7317-F923-4CBD-BE8D-451F2D621D23}"/>
                </a:ext>
              </a:extLst>
            </p:cNvPr>
            <p:cNvSpPr/>
            <p:nvPr/>
          </p:nvSpPr>
          <p:spPr>
            <a:xfrm>
              <a:off x="2405312" y="2711584"/>
              <a:ext cx="540000" cy="468000"/>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tar: 5 Points 4">
              <a:extLst>
                <a:ext uri="{FF2B5EF4-FFF2-40B4-BE49-F238E27FC236}">
                  <a16:creationId xmlns:a16="http://schemas.microsoft.com/office/drawing/2014/main" xmlns="" id="{DC426787-103C-4BAC-A8BE-0C5B942B7AA1}"/>
                </a:ext>
              </a:extLst>
            </p:cNvPr>
            <p:cNvSpPr/>
            <p:nvPr/>
          </p:nvSpPr>
          <p:spPr>
            <a:xfrm>
              <a:off x="2405312" y="5866421"/>
              <a:ext cx="540000" cy="467999"/>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tar: 5 Points 5">
              <a:extLst>
                <a:ext uri="{FF2B5EF4-FFF2-40B4-BE49-F238E27FC236}">
                  <a16:creationId xmlns:a16="http://schemas.microsoft.com/office/drawing/2014/main" xmlns="" id="{81F20EF6-FEB1-42C4-8391-56D4BC76CE1E}"/>
                </a:ext>
              </a:extLst>
            </p:cNvPr>
            <p:cNvSpPr/>
            <p:nvPr/>
          </p:nvSpPr>
          <p:spPr>
            <a:xfrm>
              <a:off x="3112360" y="5866422"/>
              <a:ext cx="540000" cy="467999"/>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tar: 5 Points 6">
              <a:extLst>
                <a:ext uri="{FF2B5EF4-FFF2-40B4-BE49-F238E27FC236}">
                  <a16:creationId xmlns:a16="http://schemas.microsoft.com/office/drawing/2014/main" xmlns="" id="{49DD667D-67F2-4F5B-8595-A84C346D9002}"/>
                </a:ext>
              </a:extLst>
            </p:cNvPr>
            <p:cNvSpPr/>
            <p:nvPr/>
          </p:nvSpPr>
          <p:spPr>
            <a:xfrm>
              <a:off x="1698264" y="5866422"/>
              <a:ext cx="540000" cy="468000"/>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tar: 5 Points 7">
              <a:extLst>
                <a:ext uri="{FF2B5EF4-FFF2-40B4-BE49-F238E27FC236}">
                  <a16:creationId xmlns:a16="http://schemas.microsoft.com/office/drawing/2014/main" xmlns="" id="{F3EEC951-60DA-40E4-A106-63CAF41A2F8E}"/>
                </a:ext>
              </a:extLst>
            </p:cNvPr>
            <p:cNvSpPr/>
            <p:nvPr/>
          </p:nvSpPr>
          <p:spPr>
            <a:xfrm>
              <a:off x="2764707" y="4192966"/>
              <a:ext cx="540000" cy="468000"/>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tar: 5 Points 8">
              <a:extLst>
                <a:ext uri="{FF2B5EF4-FFF2-40B4-BE49-F238E27FC236}">
                  <a16:creationId xmlns:a16="http://schemas.microsoft.com/office/drawing/2014/main" xmlns="" id="{19E5C349-1CBB-482F-9D51-412519010683}"/>
                </a:ext>
              </a:extLst>
            </p:cNvPr>
            <p:cNvSpPr/>
            <p:nvPr/>
          </p:nvSpPr>
          <p:spPr>
            <a:xfrm>
              <a:off x="2063552" y="4192966"/>
              <a:ext cx="540000" cy="468000"/>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xmlns="" id="{1676E6E1-E1DB-45F1-8B8D-BBCF6BC71B85}"/>
              </a:ext>
            </a:extLst>
          </p:cNvPr>
          <p:cNvSpPr txBox="1"/>
          <p:nvPr/>
        </p:nvSpPr>
        <p:spPr>
          <a:xfrm>
            <a:off x="3923928" y="225124"/>
            <a:ext cx="5200043" cy="4001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FD521D7-362D-4199-B054-59B9141FE8B4}" type="datetime2">
              <a:rPr kumimoji="0" lang="en-GB" sz="2000" b="1" i="0" u="sng" strike="noStrike" kern="1200" cap="none" spc="0" normalizeH="0" baseline="0" noProof="0">
                <a:ln>
                  <a:noFill/>
                </a:ln>
                <a:solidFill>
                  <a:prstClr val="white"/>
                </a:solidFill>
                <a:effectLst/>
                <a:uLnTx/>
                <a:uFillTx/>
                <a:latin typeface="Rockwell Nova Extra Bold" panose="02060903020205020403" pitchFamily="18"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Monday, 04 March 2019</a:t>
            </a:fld>
            <a:endParaRPr kumimoji="0" lang="en-GB" sz="2000" b="1" i="0" u="sng" strike="noStrike" kern="1200" cap="none" spc="0" normalizeH="0" baseline="0" noProof="0" dirty="0">
              <a:ln>
                <a:noFill/>
              </a:ln>
              <a:solidFill>
                <a:prstClr val="white"/>
              </a:solidFill>
              <a:effectLst/>
              <a:uLnTx/>
              <a:uFillTx/>
              <a:latin typeface="Rockwell Nova Extra Bold" panose="02060903020205020403" pitchFamily="18" charset="0"/>
              <a:ea typeface="+mn-ea"/>
              <a:cs typeface="+mn-cs"/>
            </a:endParaRPr>
          </a:p>
        </p:txBody>
      </p:sp>
      <p:sp>
        <p:nvSpPr>
          <p:cNvPr id="14" name="TextBox 13">
            <a:extLst>
              <a:ext uri="{FF2B5EF4-FFF2-40B4-BE49-F238E27FC236}">
                <a16:creationId xmlns:a16="http://schemas.microsoft.com/office/drawing/2014/main" xmlns="" id="{7F001844-C3D1-45C3-937F-278697F96944}"/>
              </a:ext>
            </a:extLst>
          </p:cNvPr>
          <p:cNvSpPr txBox="1"/>
          <p:nvPr/>
        </p:nvSpPr>
        <p:spPr>
          <a:xfrm>
            <a:off x="3928492" y="753920"/>
            <a:ext cx="5215508" cy="830997"/>
          </a:xfrm>
          <a:prstGeom prst="rect">
            <a:avLst/>
          </a:prstGeom>
          <a:solidFill>
            <a:srgbClr val="000000">
              <a:alpha val="30196"/>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Nova" panose="02060503020205020403" pitchFamily="18" charset="0"/>
                <a:ea typeface="+mn-ea"/>
                <a:cs typeface="+mn-cs"/>
              </a:rPr>
              <a:t>LO: Explain the psychological causes of schizophrenia</a:t>
            </a:r>
          </a:p>
        </p:txBody>
      </p:sp>
      <p:sp>
        <p:nvSpPr>
          <p:cNvPr id="15" name="TextBox 14">
            <a:extLst>
              <a:ext uri="{FF2B5EF4-FFF2-40B4-BE49-F238E27FC236}">
                <a16:creationId xmlns:a16="http://schemas.microsoft.com/office/drawing/2014/main" xmlns="" id="{7F001844-C3D1-45C3-937F-278697F96944}"/>
              </a:ext>
            </a:extLst>
          </p:cNvPr>
          <p:cNvSpPr txBox="1"/>
          <p:nvPr/>
        </p:nvSpPr>
        <p:spPr>
          <a:xfrm>
            <a:off x="3899464" y="5534561"/>
            <a:ext cx="5244536" cy="1631216"/>
          </a:xfrm>
          <a:prstGeom prst="rect">
            <a:avLst/>
          </a:prstGeom>
          <a:solidFill>
            <a:srgbClr val="000000">
              <a:alpha val="30196"/>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Nova" panose="02060503020205020403" pitchFamily="18" charset="0"/>
                <a:ea typeface="+mn-ea"/>
                <a:cs typeface="+mn-cs"/>
              </a:rPr>
              <a:t>Key Terms: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Nova" panose="02060503020205020403" pitchFamily="18" charset="0"/>
                <a:ea typeface="+mn-ea"/>
                <a:cs typeface="+mn-cs"/>
              </a:rPr>
              <a:t>	Social Drift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prstClr val="white"/>
                </a:solidFill>
                <a:effectLst>
                  <a:outerShdw blurRad="38100" dist="38100" dir="2700000" algn="tl">
                    <a:srgbClr val="000000">
                      <a:alpha val="43137"/>
                    </a:srgbClr>
                  </a:outerShdw>
                </a:effectLst>
                <a:latin typeface="Rockwell Nova" panose="02060503020205020403" pitchFamily="18" charset="0"/>
              </a:rPr>
              <a:t>	Disengagement of Individuals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Nova" panose="02060503020205020403" pitchFamily="18" charset="0"/>
                <a:ea typeface="+mn-ea"/>
                <a:cs typeface="+mn-cs"/>
              </a:rPr>
              <a:t>	Rejection from society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Nova" panose="02060503020205020403" pitchFamily="18" charset="0"/>
              <a:ea typeface="+mn-ea"/>
              <a:cs typeface="+mn-cs"/>
            </a:endParaRPr>
          </a:p>
        </p:txBody>
      </p:sp>
    </p:spTree>
    <p:extLst>
      <p:ext uri="{BB962C8B-B14F-4D97-AF65-F5344CB8AC3E}">
        <p14:creationId xmlns:p14="http://schemas.microsoft.com/office/powerpoint/2010/main" val="314879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088F4E7-0BCD-426D-AB61-A95147731C17}"/>
              </a:ext>
            </a:extLst>
          </p:cNvPr>
          <p:cNvSpPr txBox="1">
            <a:spLocks/>
          </p:cNvSpPr>
          <p:nvPr/>
        </p:nvSpPr>
        <p:spPr>
          <a:xfrm>
            <a:off x="799901" y="371737"/>
            <a:ext cx="7611648" cy="1295400"/>
          </a:xfrm>
          <a:prstGeom prst="rect">
            <a:avLst/>
          </a:prstGeom>
          <a:solidFill>
            <a:schemeClr val="accent2">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Using Social Drift theory to explain one man’s homelessness</a:t>
            </a:r>
          </a:p>
        </p:txBody>
      </p:sp>
      <p:sp>
        <p:nvSpPr>
          <p:cNvPr id="5" name="Content Placeholder 2">
            <a:extLst>
              <a:ext uri="{FF2B5EF4-FFF2-40B4-BE49-F238E27FC236}">
                <a16:creationId xmlns="" xmlns:a16="http://schemas.microsoft.com/office/drawing/2014/main" id="{B77E2D60-8FB0-4904-839D-BB23CDD0C829}"/>
              </a:ext>
            </a:extLst>
          </p:cNvPr>
          <p:cNvSpPr txBox="1">
            <a:spLocks/>
          </p:cNvSpPr>
          <p:nvPr/>
        </p:nvSpPr>
        <p:spPr>
          <a:xfrm>
            <a:off x="515332" y="2154588"/>
            <a:ext cx="9601200" cy="449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https://www.youtube.com/watch?v=rCbf-pKtkhU&amp;t=10s</a:t>
            </a:r>
          </a:p>
        </p:txBody>
      </p:sp>
      <p:pic>
        <p:nvPicPr>
          <p:cNvPr id="6" name="rCbf-pKtkhU">
            <a:extLst>
              <a:ext uri="{FF2B5EF4-FFF2-40B4-BE49-F238E27FC236}">
                <a16:creationId xmlns="" xmlns:a16="http://schemas.microsoft.com/office/drawing/2014/main" id="{C3E34164-227F-403E-944D-CDD900397FFE}"/>
              </a:ext>
            </a:extLst>
          </p:cNvPr>
          <p:cNvPicPr>
            <a:picLocks noRot="1" noChangeAspect="1"/>
          </p:cNvPicPr>
          <p:nvPr>
            <a:videoFile r:link="rId1"/>
          </p:nvPr>
        </p:nvPicPr>
        <p:blipFill>
          <a:blip r:embed="rId3"/>
          <a:stretch>
            <a:fillRect/>
          </a:stretch>
        </p:blipFill>
        <p:spPr>
          <a:xfrm>
            <a:off x="688471" y="3129490"/>
            <a:ext cx="4441800" cy="2819989"/>
          </a:xfrm>
          <a:prstGeom prst="rect">
            <a:avLst/>
          </a:prstGeom>
        </p:spPr>
      </p:pic>
      <p:sp>
        <p:nvSpPr>
          <p:cNvPr id="7" name="Rectangle 6">
            <a:extLst>
              <a:ext uri="{FF2B5EF4-FFF2-40B4-BE49-F238E27FC236}">
                <a16:creationId xmlns="" xmlns:a16="http://schemas.microsoft.com/office/drawing/2014/main" id="{72CCBD57-7DC3-4B79-BD99-55D428D841B6}"/>
              </a:ext>
            </a:extLst>
          </p:cNvPr>
          <p:cNvSpPr/>
          <p:nvPr/>
        </p:nvSpPr>
        <p:spPr>
          <a:xfrm>
            <a:off x="5505990" y="3385322"/>
            <a:ext cx="3315093" cy="2308324"/>
          </a:xfrm>
          <a:prstGeom prst="rect">
            <a:avLst/>
          </a:prstGeom>
          <a:solidFill>
            <a:srgbClr val="FFFF00"/>
          </a:solidFill>
          <a:ln w="38100">
            <a:solidFill>
              <a:schemeClr val="tx1"/>
            </a:solidFill>
          </a:ln>
        </p:spPr>
        <p:txBody>
          <a:bodyPr wrap="square">
            <a:spAutoFit/>
          </a:bodyPr>
          <a:lstStyle/>
          <a:p>
            <a:r>
              <a:rPr lang="en-GB" sz="2400" dirty="0"/>
              <a:t>Watch the video and make notes about how </a:t>
            </a:r>
            <a:r>
              <a:rPr lang="en-GB" sz="2400" b="1" i="1" dirty="0"/>
              <a:t>social drift theory </a:t>
            </a:r>
            <a:r>
              <a:rPr lang="en-GB" sz="2400" dirty="0"/>
              <a:t>would explain why this man ended </a:t>
            </a:r>
            <a:r>
              <a:rPr lang="en-GB" sz="2400" dirty="0" smtClean="0"/>
              <a:t>up</a:t>
            </a:r>
          </a:p>
          <a:p>
            <a:r>
              <a:rPr lang="en-GB" sz="2400" dirty="0" smtClean="0"/>
              <a:t> </a:t>
            </a:r>
            <a:r>
              <a:rPr lang="en-GB" sz="2400" dirty="0"/>
              <a:t>homeless</a:t>
            </a:r>
          </a:p>
        </p:txBody>
      </p:sp>
    </p:spTree>
    <p:extLst>
      <p:ext uri="{BB962C8B-B14F-4D97-AF65-F5344CB8AC3E}">
        <p14:creationId xmlns:p14="http://schemas.microsoft.com/office/powerpoint/2010/main" val="252029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TASK:</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11015" y="1913808"/>
            <a:ext cx="7042833" cy="4796481"/>
          </a:xfrm>
        </p:spPr>
        <p:txBody>
          <a:bodyPr>
            <a:normAutofit/>
          </a:bodyPr>
          <a:lstStyle/>
          <a:p>
            <a:pPr marL="0" indent="0">
              <a:buNone/>
            </a:pPr>
            <a:r>
              <a:rPr lang="en-GB" sz="2800" b="1" dirty="0"/>
              <a:t>Outline how social drift theory can explain schizophrenia. (4 marks)</a:t>
            </a:r>
          </a:p>
          <a:p>
            <a:pPr marL="0" indent="0">
              <a:buNone/>
            </a:pPr>
            <a:r>
              <a:rPr lang="en-GB" sz="2800" dirty="0"/>
              <a:t>For full marks, you must write at least 4 sentences, and include the following key terms: disengagement of individuals, rejection by society</a:t>
            </a:r>
          </a:p>
          <a:p>
            <a:pPr marL="0" indent="0">
              <a:buNone/>
            </a:pPr>
            <a:endParaRPr lang="en-GB" sz="2800" dirty="0"/>
          </a:p>
          <a:p>
            <a:pPr marL="0" indent="0">
              <a:buNone/>
            </a:pPr>
            <a:r>
              <a:rPr lang="en-GB" sz="2800" dirty="0"/>
              <a:t>CHALLENGE: Explain how the symptoms of schizophrenia could lead to disengagement or rejection to boost this to a 6 mark answer</a:t>
            </a:r>
          </a:p>
        </p:txBody>
      </p:sp>
    </p:spTree>
    <p:extLst>
      <p:ext uri="{BB962C8B-B14F-4D97-AF65-F5344CB8AC3E}">
        <p14:creationId xmlns:p14="http://schemas.microsoft.com/office/powerpoint/2010/main" val="26263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PEER ASSESSMENT:</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11015" y="1913808"/>
            <a:ext cx="7042833" cy="4796481"/>
          </a:xfrm>
        </p:spPr>
        <p:txBody>
          <a:bodyPr>
            <a:normAutofit/>
          </a:bodyPr>
          <a:lstStyle/>
          <a:p>
            <a:pPr marL="0" indent="0">
              <a:buNone/>
            </a:pPr>
            <a:r>
              <a:rPr lang="en-GB" sz="2800" dirty="0"/>
              <a:t>1 mark: explanation of a spiral between poverty and social class</a:t>
            </a:r>
          </a:p>
          <a:p>
            <a:pPr marL="0" indent="0">
              <a:buNone/>
            </a:pPr>
            <a:r>
              <a:rPr lang="en-GB" sz="2800" dirty="0"/>
              <a:t>2 marks: used disengagement of individuals and rejection by society as part of the cycle</a:t>
            </a:r>
          </a:p>
          <a:p>
            <a:pPr marL="0" indent="0">
              <a:buNone/>
            </a:pPr>
            <a:r>
              <a:rPr lang="en-GB" sz="2800" dirty="0"/>
              <a:t>3 marks: the definition of one key term included</a:t>
            </a:r>
          </a:p>
          <a:p>
            <a:pPr marL="0" indent="0">
              <a:buNone/>
            </a:pPr>
            <a:r>
              <a:rPr lang="en-GB" sz="2800" dirty="0"/>
              <a:t>4 marks: the definitions of both key terms included</a:t>
            </a:r>
          </a:p>
          <a:p>
            <a:pPr marL="0" indent="0">
              <a:buNone/>
            </a:pPr>
            <a:r>
              <a:rPr lang="en-GB" sz="2800" dirty="0"/>
              <a:t>6 marks: a link to at least one symptom for each key term</a:t>
            </a:r>
          </a:p>
        </p:txBody>
      </p:sp>
    </p:spTree>
    <p:extLst>
      <p:ext uri="{BB962C8B-B14F-4D97-AF65-F5344CB8AC3E}">
        <p14:creationId xmlns:p14="http://schemas.microsoft.com/office/powerpoint/2010/main" val="28059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fontScale="90000"/>
          </a:bodyPr>
          <a:lstStyle/>
          <a:p>
            <a:r>
              <a:rPr lang="en-GB" sz="3600" dirty="0"/>
              <a:t>PLENARY</a:t>
            </a:r>
            <a:r>
              <a:rPr lang="en-GB" sz="3600" dirty="0" smtClean="0"/>
              <a:t>: Social Drift Theory summary</a:t>
            </a:r>
            <a:endParaRPr lang="en-GB" sz="3600" dirty="0"/>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15" name="Rectangle 14">
            <a:extLst>
              <a:ext uri="{FF2B5EF4-FFF2-40B4-BE49-F238E27FC236}">
                <a16:creationId xmlns="" xmlns:a16="http://schemas.microsoft.com/office/drawing/2014/main" id="{D0D18FB4-62BE-4E4B-83F4-9E8CBE678210}"/>
              </a:ext>
            </a:extLst>
          </p:cNvPr>
          <p:cNvSpPr/>
          <p:nvPr/>
        </p:nvSpPr>
        <p:spPr>
          <a:xfrm>
            <a:off x="16852" y="1799152"/>
            <a:ext cx="7130600" cy="4801314"/>
          </a:xfrm>
          <a:prstGeom prst="rect">
            <a:avLst/>
          </a:prstGeom>
        </p:spPr>
        <p:txBody>
          <a:bodyPr wrap="square">
            <a:spAutoFit/>
          </a:bodyPr>
          <a:lstStyle/>
          <a:p>
            <a:pPr marL="285750" indent="-285750">
              <a:buFont typeface="Wingdings" panose="05000000000000000000" pitchFamily="2" charset="2"/>
              <a:buChar char="Ø"/>
            </a:pPr>
            <a:r>
              <a:rPr lang="en-GB" b="1" dirty="0">
                <a:solidFill>
                  <a:srgbClr val="7030A0"/>
                </a:solidFill>
              </a:rPr>
              <a:t>_______ ______</a:t>
            </a:r>
            <a:r>
              <a:rPr lang="en-GB" dirty="0"/>
              <a:t>people </a:t>
            </a:r>
            <a:r>
              <a:rPr lang="en-GB" b="1" dirty="0">
                <a:solidFill>
                  <a:srgbClr val="7030A0"/>
                </a:solidFill>
              </a:rPr>
              <a:t>__</a:t>
            </a:r>
            <a:r>
              <a:rPr lang="en-GB" b="1" dirty="0" err="1">
                <a:solidFill>
                  <a:srgbClr val="7030A0"/>
                </a:solidFill>
              </a:rPr>
              <a:t>Xs</a:t>
            </a:r>
            <a:r>
              <a:rPr lang="en-GB" dirty="0"/>
              <a:t> more likely to be diagnosed than those in the higher classes</a:t>
            </a:r>
          </a:p>
          <a:p>
            <a:pPr marL="285750" indent="-285750">
              <a:buFont typeface="Wingdings" panose="05000000000000000000" pitchFamily="2" charset="2"/>
              <a:buChar char="Ø"/>
            </a:pPr>
            <a:r>
              <a:rPr lang="en-GB" dirty="0"/>
              <a:t>People with schizophrenia </a:t>
            </a:r>
            <a:r>
              <a:rPr lang="en-GB" b="1" dirty="0">
                <a:solidFill>
                  <a:srgbClr val="7030A0"/>
                </a:solidFill>
              </a:rPr>
              <a:t>_______ _______ _______ _______</a:t>
            </a:r>
          </a:p>
          <a:p>
            <a:pPr marL="285750" indent="-285750">
              <a:buFont typeface="Wingdings" panose="05000000000000000000" pitchFamily="2" charset="2"/>
              <a:buChar char="Ø"/>
            </a:pPr>
            <a:r>
              <a:rPr lang="en-GB" dirty="0"/>
              <a:t>Then </a:t>
            </a:r>
            <a:r>
              <a:rPr lang="en-GB" b="1" dirty="0">
                <a:solidFill>
                  <a:srgbClr val="7030A0"/>
                </a:solidFill>
              </a:rPr>
              <a:t>‘opt out’ of _______ </a:t>
            </a:r>
            <a:r>
              <a:rPr lang="en-GB" dirty="0"/>
              <a:t>as it doesn’t mean the same to them anymore</a:t>
            </a:r>
          </a:p>
          <a:p>
            <a:pPr marL="285750" indent="-285750">
              <a:buFont typeface="Wingdings" panose="05000000000000000000" pitchFamily="2" charset="2"/>
              <a:buChar char="Ø"/>
            </a:pPr>
            <a:r>
              <a:rPr lang="en-GB" dirty="0"/>
              <a:t>They may </a:t>
            </a:r>
            <a:r>
              <a:rPr lang="en-GB" b="1" dirty="0">
                <a:solidFill>
                  <a:srgbClr val="7030A0"/>
                </a:solidFill>
              </a:rPr>
              <a:t>not be __________ </a:t>
            </a:r>
            <a:r>
              <a:rPr lang="en-GB" dirty="0"/>
              <a:t>in getting a job, having a relationship, getting a mortgage, buying things, having holidays etc.</a:t>
            </a:r>
          </a:p>
          <a:p>
            <a:pPr marL="285750" indent="-285750">
              <a:buFont typeface="Wingdings" panose="05000000000000000000" pitchFamily="2" charset="2"/>
              <a:buChar char="Ø"/>
            </a:pPr>
            <a:r>
              <a:rPr lang="en-GB" dirty="0"/>
              <a:t>Even if they wanted to, diagnosis may make it </a:t>
            </a:r>
            <a:r>
              <a:rPr lang="en-GB" b="1" dirty="0">
                <a:solidFill>
                  <a:srgbClr val="7030A0"/>
                </a:solidFill>
              </a:rPr>
              <a:t>_____ to keep a ____</a:t>
            </a:r>
            <a:r>
              <a:rPr lang="en-GB" dirty="0"/>
              <a:t> if they are off frequently with ill health – even medication can make them very tired</a:t>
            </a:r>
          </a:p>
          <a:p>
            <a:pPr marL="285750" indent="-285750">
              <a:buFont typeface="Wingdings" panose="05000000000000000000" pitchFamily="2" charset="2"/>
              <a:buChar char="Ø"/>
            </a:pPr>
            <a:r>
              <a:rPr lang="en-GB" dirty="0"/>
              <a:t>Diagnosis might make finding other </a:t>
            </a:r>
            <a:r>
              <a:rPr lang="en-GB" b="1" dirty="0">
                <a:solidFill>
                  <a:srgbClr val="7030A0"/>
                </a:solidFill>
              </a:rPr>
              <a:t>__________</a:t>
            </a:r>
            <a:r>
              <a:rPr lang="en-GB" dirty="0"/>
              <a:t> difficult</a:t>
            </a:r>
          </a:p>
          <a:p>
            <a:pPr marL="285750" indent="-285750">
              <a:buFont typeface="Wingdings" panose="05000000000000000000" pitchFamily="2" charset="2"/>
              <a:buChar char="Ø"/>
            </a:pPr>
            <a:r>
              <a:rPr lang="en-GB" dirty="0"/>
              <a:t>Then caught a in </a:t>
            </a:r>
            <a:r>
              <a:rPr lang="en-GB" b="1" dirty="0">
                <a:solidFill>
                  <a:srgbClr val="7030A0"/>
                </a:solidFill>
              </a:rPr>
              <a:t>_______</a:t>
            </a:r>
            <a:r>
              <a:rPr lang="en-GB" dirty="0"/>
              <a:t> where they are disengaged, lose status, experience poverty, may become homeless</a:t>
            </a:r>
          </a:p>
          <a:p>
            <a:pPr marL="285750" indent="-285750">
              <a:buFont typeface="Wingdings" panose="05000000000000000000" pitchFamily="2" charset="2"/>
              <a:buChar char="Ø"/>
            </a:pPr>
            <a:r>
              <a:rPr lang="en-GB" dirty="0"/>
              <a:t>By disengaging they are </a:t>
            </a:r>
            <a:r>
              <a:rPr lang="en-GB" b="1" dirty="0">
                <a:solidFill>
                  <a:srgbClr val="7030A0"/>
                </a:solidFill>
              </a:rPr>
              <a:t>rejected by ________</a:t>
            </a:r>
          </a:p>
          <a:p>
            <a:pPr marL="285750" indent="-285750">
              <a:buFont typeface="Wingdings" panose="05000000000000000000" pitchFamily="2" charset="2"/>
              <a:buChar char="Ø"/>
            </a:pPr>
            <a:r>
              <a:rPr lang="en-GB" dirty="0"/>
              <a:t>Then become more disengaged and so on</a:t>
            </a:r>
          </a:p>
          <a:p>
            <a:pPr marL="285750" indent="-285750">
              <a:buFont typeface="Wingdings" panose="05000000000000000000" pitchFamily="2" charset="2"/>
              <a:buChar char="Ø"/>
            </a:pPr>
            <a:r>
              <a:rPr lang="en-GB" dirty="0"/>
              <a:t>Then when </a:t>
            </a:r>
            <a:r>
              <a:rPr lang="en-GB" b="1" dirty="0">
                <a:solidFill>
                  <a:srgbClr val="7030A0"/>
                </a:solidFill>
              </a:rPr>
              <a:t>at the _______ </a:t>
            </a:r>
            <a:r>
              <a:rPr lang="en-GB" dirty="0"/>
              <a:t>it is very hard for that person to get better</a:t>
            </a:r>
          </a:p>
        </p:txBody>
      </p:sp>
    </p:spTree>
    <p:extLst>
      <p:ext uri="{BB962C8B-B14F-4D97-AF65-F5344CB8AC3E}">
        <p14:creationId xmlns:p14="http://schemas.microsoft.com/office/powerpoint/2010/main" val="22525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fontScale="90000"/>
          </a:bodyPr>
          <a:lstStyle/>
          <a:p>
            <a:r>
              <a:rPr lang="en-GB" sz="3600" dirty="0"/>
              <a:t>PLENARY</a:t>
            </a:r>
            <a:r>
              <a:rPr lang="en-GB" sz="3600" dirty="0" smtClean="0"/>
              <a:t>: Social Drift Theory summary</a:t>
            </a:r>
            <a:endParaRPr lang="en-GB" sz="3600" dirty="0"/>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16" name="Rectangle 15">
            <a:extLst>
              <a:ext uri="{FF2B5EF4-FFF2-40B4-BE49-F238E27FC236}">
                <a16:creationId xmlns="" xmlns:a16="http://schemas.microsoft.com/office/drawing/2014/main" id="{D0D18FB4-62BE-4E4B-83F4-9E8CBE678210}"/>
              </a:ext>
            </a:extLst>
          </p:cNvPr>
          <p:cNvSpPr/>
          <p:nvPr/>
        </p:nvSpPr>
        <p:spPr>
          <a:xfrm>
            <a:off x="97201" y="1802651"/>
            <a:ext cx="7050251" cy="4524315"/>
          </a:xfrm>
          <a:prstGeom prst="rect">
            <a:avLst/>
          </a:prstGeom>
        </p:spPr>
        <p:txBody>
          <a:bodyPr wrap="square">
            <a:spAutoFit/>
          </a:bodyPr>
          <a:lstStyle/>
          <a:p>
            <a:pPr marL="285750" indent="-285750">
              <a:buFont typeface="Wingdings" panose="05000000000000000000" pitchFamily="2" charset="2"/>
              <a:buChar char="Ø"/>
            </a:pPr>
            <a:r>
              <a:rPr lang="en-GB" b="1" dirty="0">
                <a:solidFill>
                  <a:srgbClr val="7030A0"/>
                </a:solidFill>
              </a:rPr>
              <a:t>Working class </a:t>
            </a:r>
            <a:r>
              <a:rPr lang="en-GB" dirty="0"/>
              <a:t>people </a:t>
            </a:r>
            <a:r>
              <a:rPr lang="en-GB" b="1" dirty="0">
                <a:solidFill>
                  <a:srgbClr val="7030A0"/>
                </a:solidFill>
              </a:rPr>
              <a:t>5x</a:t>
            </a:r>
            <a:r>
              <a:rPr lang="en-GB" dirty="0"/>
              <a:t> more likely to be diagnosed than those in the higher classes</a:t>
            </a:r>
          </a:p>
          <a:p>
            <a:pPr marL="285750" indent="-285750">
              <a:buFont typeface="Wingdings" panose="05000000000000000000" pitchFamily="2" charset="2"/>
              <a:buChar char="Ø"/>
            </a:pPr>
            <a:r>
              <a:rPr lang="en-GB" dirty="0"/>
              <a:t>People with schizophrenia </a:t>
            </a:r>
            <a:r>
              <a:rPr lang="en-GB" b="1" dirty="0">
                <a:solidFill>
                  <a:srgbClr val="7030A0"/>
                </a:solidFill>
              </a:rPr>
              <a:t>lose touch with reality</a:t>
            </a:r>
          </a:p>
          <a:p>
            <a:pPr marL="285750" indent="-285750">
              <a:buFont typeface="Wingdings" panose="05000000000000000000" pitchFamily="2" charset="2"/>
              <a:buChar char="Ø"/>
            </a:pPr>
            <a:r>
              <a:rPr lang="en-GB" dirty="0"/>
              <a:t>Then </a:t>
            </a:r>
            <a:r>
              <a:rPr lang="en-GB" b="1" dirty="0">
                <a:solidFill>
                  <a:srgbClr val="7030A0"/>
                </a:solidFill>
              </a:rPr>
              <a:t>‘opt out’ of society </a:t>
            </a:r>
            <a:r>
              <a:rPr lang="en-GB" dirty="0"/>
              <a:t>as it doesn’t mean the same to them anymore</a:t>
            </a:r>
          </a:p>
          <a:p>
            <a:pPr marL="285750" indent="-285750">
              <a:buFont typeface="Wingdings" panose="05000000000000000000" pitchFamily="2" charset="2"/>
              <a:buChar char="Ø"/>
            </a:pPr>
            <a:r>
              <a:rPr lang="en-GB" dirty="0"/>
              <a:t>They may </a:t>
            </a:r>
            <a:r>
              <a:rPr lang="en-GB" b="1" dirty="0">
                <a:solidFill>
                  <a:srgbClr val="7030A0"/>
                </a:solidFill>
              </a:rPr>
              <a:t>not be interested </a:t>
            </a:r>
            <a:r>
              <a:rPr lang="en-GB" dirty="0"/>
              <a:t>in getting a job, having a relationship, getting a mortgage, buying things, having holidays etc.</a:t>
            </a:r>
          </a:p>
          <a:p>
            <a:pPr marL="285750" indent="-285750">
              <a:buFont typeface="Wingdings" panose="05000000000000000000" pitchFamily="2" charset="2"/>
              <a:buChar char="Ø"/>
            </a:pPr>
            <a:r>
              <a:rPr lang="en-GB" dirty="0"/>
              <a:t>Even if they wanted to, diagnosis may make it </a:t>
            </a:r>
            <a:r>
              <a:rPr lang="en-GB" b="1" dirty="0">
                <a:solidFill>
                  <a:srgbClr val="7030A0"/>
                </a:solidFill>
              </a:rPr>
              <a:t>hard to keep a job</a:t>
            </a:r>
            <a:r>
              <a:rPr lang="en-GB" dirty="0"/>
              <a:t> if they are off frequently with ill health – even medication can make them very tired</a:t>
            </a:r>
          </a:p>
          <a:p>
            <a:pPr marL="285750" indent="-285750">
              <a:buFont typeface="Wingdings" panose="05000000000000000000" pitchFamily="2" charset="2"/>
              <a:buChar char="Ø"/>
            </a:pPr>
            <a:r>
              <a:rPr lang="en-GB" dirty="0"/>
              <a:t>Diagnosis might make finding other </a:t>
            </a:r>
            <a:r>
              <a:rPr lang="en-GB" b="1" dirty="0">
                <a:solidFill>
                  <a:srgbClr val="7030A0"/>
                </a:solidFill>
              </a:rPr>
              <a:t>employment</a:t>
            </a:r>
            <a:r>
              <a:rPr lang="en-GB" dirty="0"/>
              <a:t> difficult</a:t>
            </a:r>
          </a:p>
          <a:p>
            <a:pPr marL="285750" indent="-285750">
              <a:buFont typeface="Wingdings" panose="05000000000000000000" pitchFamily="2" charset="2"/>
              <a:buChar char="Ø"/>
            </a:pPr>
            <a:r>
              <a:rPr lang="en-GB" dirty="0"/>
              <a:t>Then caught a in </a:t>
            </a:r>
            <a:r>
              <a:rPr lang="en-GB" b="1" dirty="0">
                <a:solidFill>
                  <a:srgbClr val="7030A0"/>
                </a:solidFill>
              </a:rPr>
              <a:t>cycle</a:t>
            </a:r>
            <a:r>
              <a:rPr lang="en-GB" dirty="0"/>
              <a:t> where they are disengaged, lose status, experience poverty, may become homeless</a:t>
            </a:r>
          </a:p>
          <a:p>
            <a:pPr marL="285750" indent="-285750">
              <a:buFont typeface="Wingdings" panose="05000000000000000000" pitchFamily="2" charset="2"/>
              <a:buChar char="Ø"/>
            </a:pPr>
            <a:r>
              <a:rPr lang="en-GB" dirty="0"/>
              <a:t>By disengaging they are </a:t>
            </a:r>
            <a:r>
              <a:rPr lang="en-GB" b="1" dirty="0">
                <a:solidFill>
                  <a:srgbClr val="7030A0"/>
                </a:solidFill>
              </a:rPr>
              <a:t>rejected by society</a:t>
            </a:r>
          </a:p>
          <a:p>
            <a:pPr marL="285750" indent="-285750">
              <a:buFont typeface="Wingdings" panose="05000000000000000000" pitchFamily="2" charset="2"/>
              <a:buChar char="Ø"/>
            </a:pPr>
            <a:r>
              <a:rPr lang="en-GB" dirty="0"/>
              <a:t>Then become more disengaged and so on</a:t>
            </a:r>
          </a:p>
          <a:p>
            <a:pPr marL="285750" indent="-285750">
              <a:buFont typeface="Wingdings" panose="05000000000000000000" pitchFamily="2" charset="2"/>
              <a:buChar char="Ø"/>
            </a:pPr>
            <a:r>
              <a:rPr lang="en-GB" dirty="0"/>
              <a:t>Then when </a:t>
            </a:r>
            <a:r>
              <a:rPr lang="en-GB" b="1" dirty="0">
                <a:solidFill>
                  <a:srgbClr val="7030A0"/>
                </a:solidFill>
              </a:rPr>
              <a:t>at the bottom </a:t>
            </a:r>
            <a:r>
              <a:rPr lang="en-GB" dirty="0"/>
              <a:t>it is very hard for that person to get better</a:t>
            </a:r>
          </a:p>
        </p:txBody>
      </p:sp>
    </p:spTree>
    <p:extLst>
      <p:ext uri="{BB962C8B-B14F-4D97-AF65-F5344CB8AC3E}">
        <p14:creationId xmlns:p14="http://schemas.microsoft.com/office/powerpoint/2010/main" val="385270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98443" y="524150"/>
            <a:ext cx="7953936" cy="1110529"/>
          </a:xfrm>
          <a:prstGeom prst="rect">
            <a:avLst/>
          </a:prstGeom>
        </p:spPr>
        <p:txBody>
          <a:bodyPr>
            <a:normAutofit fontScale="77500" lnSpcReduction="20000"/>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r>
              <a:rPr lang="en-GB" sz="6600" b="1" dirty="0" smtClean="0">
                <a:solidFill>
                  <a:srgbClr val="FF0000"/>
                </a:solidFill>
                <a:latin typeface="ColdSpaghetti BTN" panose="030C06060301070D0906" pitchFamily="66" charset="0"/>
              </a:rPr>
              <a:t>HELP!  I am doing a Knowledge Vomit…</a:t>
            </a:r>
            <a:endParaRPr lang="en-GB" sz="6600" b="1" dirty="0">
              <a:solidFill>
                <a:srgbClr val="FF0000"/>
              </a:solidFill>
              <a:latin typeface="ColdSpaghetti BTN" panose="030C06060301070D0906" pitchFamily="66" charset="0"/>
            </a:endParaRPr>
          </a:p>
        </p:txBody>
      </p:sp>
      <p:sp>
        <p:nvSpPr>
          <p:cNvPr id="5" name="Content Placeholder 5"/>
          <p:cNvSpPr txBox="1">
            <a:spLocks/>
          </p:cNvSpPr>
          <p:nvPr/>
        </p:nvSpPr>
        <p:spPr>
          <a:xfrm>
            <a:off x="471767" y="1634679"/>
            <a:ext cx="4537554" cy="4598504"/>
          </a:xfrm>
          <a:prstGeom prst="rect">
            <a:avLst/>
          </a:prstGeom>
          <a:solidFill>
            <a:srgbClr val="92D050"/>
          </a:solidFill>
          <a:ln w="38100">
            <a:solidFill>
              <a:schemeClr val="tx1"/>
            </a:solidFill>
          </a:ln>
        </p:spPr>
        <p:txBody>
          <a:bodyPr>
            <a:normAutofit fontScale="85000" lnSpcReduction="10000"/>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Font typeface="Arial" pitchFamily="34" charset="0"/>
              <a:buNone/>
            </a:pPr>
            <a:endParaRPr lang="en-GB" sz="4400" b="1" dirty="0" smtClean="0">
              <a:latin typeface="Accord Light SF" pitchFamily="2" charset="0"/>
            </a:endParaRPr>
          </a:p>
          <a:p>
            <a:pPr marL="0" indent="0">
              <a:buFont typeface="Arial" pitchFamily="34" charset="0"/>
              <a:buNone/>
            </a:pPr>
            <a:r>
              <a:rPr lang="en-GB" sz="4400" b="1" dirty="0" smtClean="0">
                <a:latin typeface="Accord Light SF" pitchFamily="2" charset="0"/>
              </a:rPr>
              <a:t>WITHOUT</a:t>
            </a:r>
            <a:r>
              <a:rPr lang="en-GB" sz="4400" dirty="0" smtClean="0">
                <a:latin typeface="Accord Light SF" pitchFamily="2" charset="0"/>
              </a:rPr>
              <a:t> looking at your notes, </a:t>
            </a:r>
            <a:r>
              <a:rPr lang="en-GB" sz="4400" b="1" dirty="0" smtClean="0">
                <a:latin typeface="Accord Light SF" pitchFamily="2" charset="0"/>
              </a:rPr>
              <a:t>THROW UP </a:t>
            </a:r>
            <a:r>
              <a:rPr lang="en-GB" sz="4400" dirty="0" smtClean="0">
                <a:latin typeface="Accord Light SF" pitchFamily="2" charset="0"/>
              </a:rPr>
              <a:t>everything you can remember about the </a:t>
            </a:r>
            <a:r>
              <a:rPr lang="en-GB" sz="4400" b="1" dirty="0" smtClean="0">
                <a:latin typeface="Accord Light SF" pitchFamily="2" charset="0"/>
              </a:rPr>
              <a:t>social drift theory of schizophrenia</a:t>
            </a:r>
          </a:p>
          <a:p>
            <a:pPr marL="0" indent="0">
              <a:buFont typeface="Arial" pitchFamily="34" charset="0"/>
              <a:buNone/>
            </a:pPr>
            <a:endParaRPr lang="en-GB" sz="4400" b="1" dirty="0">
              <a:latin typeface="Accord Light SF" pitchFamily="2" charset="0"/>
            </a:endParaRPr>
          </a:p>
        </p:txBody>
      </p:sp>
      <p:pic>
        <p:nvPicPr>
          <p:cNvPr id="6" name="Picture 2" descr="Image result for girl vomiting car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2"/>
          <a:stretch/>
        </p:blipFill>
        <p:spPr bwMode="auto">
          <a:xfrm>
            <a:off x="5453907" y="1806957"/>
            <a:ext cx="3115868" cy="33804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75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smtClean="0"/>
              <a:t>Social Drift Theory - Evaluation</a:t>
            </a:r>
            <a:endParaRPr lang="en-GB" sz="3600" dirty="0"/>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15" name="Content Placeholder 2">
            <a:extLst>
              <a:ext uri="{FF2B5EF4-FFF2-40B4-BE49-F238E27FC236}">
                <a16:creationId xmlns="" xmlns:a16="http://schemas.microsoft.com/office/drawing/2014/main" id="{CB293B0B-6C22-40F1-B278-BB5D42AF45B5}"/>
              </a:ext>
            </a:extLst>
          </p:cNvPr>
          <p:cNvSpPr txBox="1">
            <a:spLocks/>
          </p:cNvSpPr>
          <p:nvPr/>
        </p:nvSpPr>
        <p:spPr>
          <a:xfrm>
            <a:off x="644171" y="2382920"/>
            <a:ext cx="6183001" cy="4066095"/>
          </a:xfrm>
          <a:prstGeom prst="rect">
            <a:avLst/>
          </a:prstGeom>
          <a:solidFill>
            <a:schemeClr val="bg2"/>
          </a:solidFill>
          <a:ln w="38100">
            <a:solidFill>
              <a:schemeClr val="tx1"/>
            </a:solid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omic Sans MS" panose="030F0702030302020204" pitchFamily="66" charset="0"/>
              </a:rPr>
              <a:t>What do </a:t>
            </a:r>
            <a:r>
              <a:rPr lang="en-GB" b="1" u="sng" dirty="0">
                <a:latin typeface="Comic Sans MS" panose="030F0702030302020204" pitchFamily="66" charset="0"/>
              </a:rPr>
              <a:t>YOU</a:t>
            </a:r>
            <a:r>
              <a:rPr lang="en-GB" dirty="0">
                <a:latin typeface="Comic Sans MS" panose="030F0702030302020204" pitchFamily="66" charset="0"/>
              </a:rPr>
              <a:t> think?</a:t>
            </a:r>
          </a:p>
          <a:p>
            <a:endParaRPr lang="en-GB" dirty="0">
              <a:latin typeface="Comic Sans MS" panose="030F0702030302020204" pitchFamily="66" charset="0"/>
            </a:endParaRPr>
          </a:p>
          <a:p>
            <a:r>
              <a:rPr lang="en-GB" dirty="0">
                <a:latin typeface="Comic Sans MS" panose="030F0702030302020204" pitchFamily="66" charset="0"/>
              </a:rPr>
              <a:t>Does schizophrenia cause people to drift into a lower social class?</a:t>
            </a:r>
          </a:p>
          <a:p>
            <a:endParaRPr lang="en-GB" dirty="0">
              <a:latin typeface="Comic Sans MS" panose="030F0702030302020204" pitchFamily="66" charset="0"/>
            </a:endParaRPr>
          </a:p>
          <a:p>
            <a:pPr marL="0" indent="0" algn="ctr">
              <a:buFont typeface="Arial" panose="020B0604020202020204" pitchFamily="34" charset="0"/>
              <a:buNone/>
            </a:pPr>
            <a:r>
              <a:rPr lang="en-GB" b="1" dirty="0">
                <a:latin typeface="Comic Sans MS" panose="030F0702030302020204" pitchFamily="66" charset="0"/>
              </a:rPr>
              <a:t>OR</a:t>
            </a:r>
          </a:p>
          <a:p>
            <a:pPr marL="0" indent="0">
              <a:buFont typeface="Arial" panose="020B0604020202020204" pitchFamily="34" charset="0"/>
              <a:buNone/>
            </a:pPr>
            <a:endParaRPr lang="en-GB" dirty="0">
              <a:latin typeface="Comic Sans MS" panose="030F0702030302020204" pitchFamily="66" charset="0"/>
            </a:endParaRPr>
          </a:p>
          <a:p>
            <a:r>
              <a:rPr lang="en-GB" dirty="0">
                <a:latin typeface="Comic Sans MS" panose="030F0702030302020204" pitchFamily="66" charset="0"/>
              </a:rPr>
              <a:t>Does living in the conditions associated with a lower social class (poverty etc) lead to Schizophrenia? </a:t>
            </a:r>
          </a:p>
          <a:p>
            <a:pPr marL="0" indent="0">
              <a:buFont typeface="Arial" panose="020B0604020202020204" pitchFamily="34" charset="0"/>
              <a:buNone/>
            </a:pPr>
            <a:endParaRPr lang="en-GB" dirty="0">
              <a:latin typeface="Comic Sans MS" panose="030F0702030302020204" pitchFamily="66" charset="0"/>
            </a:endParaRPr>
          </a:p>
          <a:p>
            <a:pPr marL="0" indent="0" algn="ctr">
              <a:buFont typeface="Arial" panose="020B0604020202020204" pitchFamily="34" charset="0"/>
              <a:buNone/>
            </a:pPr>
            <a:r>
              <a:rPr lang="en-GB" dirty="0">
                <a:solidFill>
                  <a:srgbClr val="7030A0"/>
                </a:solidFill>
                <a:latin typeface="Comic Sans MS" panose="030F0702030302020204" pitchFamily="66" charset="0"/>
              </a:rPr>
              <a:t>100 words in your exercise book.</a:t>
            </a:r>
            <a:endParaRPr lang="en-GB" dirty="0">
              <a:solidFill>
                <a:srgbClr val="7030A0"/>
              </a:solidFill>
            </a:endParaRPr>
          </a:p>
        </p:txBody>
      </p:sp>
      <p:sp>
        <p:nvSpPr>
          <p:cNvPr id="16" name="Title 1">
            <a:extLst>
              <a:ext uri="{FF2B5EF4-FFF2-40B4-BE49-F238E27FC236}">
                <a16:creationId xmlns="" xmlns:a16="http://schemas.microsoft.com/office/drawing/2014/main" id="{25D81B14-EFC0-403C-865A-BAD02F3360F2}"/>
              </a:ext>
            </a:extLst>
          </p:cNvPr>
          <p:cNvSpPr txBox="1">
            <a:spLocks/>
          </p:cNvSpPr>
          <p:nvPr/>
        </p:nvSpPr>
        <p:spPr>
          <a:xfrm>
            <a:off x="363641" y="1526331"/>
            <a:ext cx="6744060" cy="990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Comic Sans MS" panose="030F0702030302020204" pitchFamily="66" charset="0"/>
              </a:rPr>
              <a:t>Schizophrenia- Social drift or social causation?</a:t>
            </a:r>
          </a:p>
        </p:txBody>
      </p:sp>
    </p:spTree>
    <p:extLst>
      <p:ext uri="{BB962C8B-B14F-4D97-AF65-F5344CB8AC3E}">
        <p14:creationId xmlns:p14="http://schemas.microsoft.com/office/powerpoint/2010/main" val="53574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RECAP:</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9" y="1801568"/>
            <a:ext cx="6827172" cy="4796481"/>
          </a:xfrm>
        </p:spPr>
        <p:txBody>
          <a:bodyPr>
            <a:normAutofit/>
          </a:bodyPr>
          <a:lstStyle/>
          <a:p>
            <a:r>
              <a:rPr lang="en-GB" sz="2800" dirty="0"/>
              <a:t>SOCIAL DRIFT THEORY:</a:t>
            </a:r>
            <a:r>
              <a:rPr lang="en-GB" sz="2000" dirty="0"/>
              <a:t> </a:t>
            </a:r>
          </a:p>
          <a:p>
            <a:pPr marL="0" indent="0">
              <a:buNone/>
            </a:pPr>
            <a:r>
              <a:rPr lang="en-GB" sz="2600" dirty="0"/>
              <a:t>The idea that individuals drift to the bottom of society when they have a mental health problem, as it takes away any status they may have.</a:t>
            </a:r>
          </a:p>
        </p:txBody>
      </p:sp>
      <p:pic>
        <p:nvPicPr>
          <p:cNvPr id="3" name="Picture 2">
            <a:extLst>
              <a:ext uri="{FF2B5EF4-FFF2-40B4-BE49-F238E27FC236}">
                <a16:creationId xmlns:a16="http://schemas.microsoft.com/office/drawing/2014/main" xmlns="" id="{476AFE5C-782D-4DCD-BF50-3E41D6086CE5}"/>
              </a:ext>
            </a:extLst>
          </p:cNvPr>
          <p:cNvPicPr>
            <a:picLocks noChangeAspect="1"/>
          </p:cNvPicPr>
          <p:nvPr/>
        </p:nvPicPr>
        <p:blipFill>
          <a:blip r:embed="rId2"/>
          <a:stretch>
            <a:fillRect/>
          </a:stretch>
        </p:blipFill>
        <p:spPr>
          <a:xfrm>
            <a:off x="525086" y="3650207"/>
            <a:ext cx="6130584" cy="3201165"/>
          </a:xfrm>
          <a:prstGeom prst="rect">
            <a:avLst/>
          </a:prstGeom>
        </p:spPr>
      </p:pic>
    </p:spTree>
    <p:extLst>
      <p:ext uri="{BB962C8B-B14F-4D97-AF65-F5344CB8AC3E}">
        <p14:creationId xmlns:p14="http://schemas.microsoft.com/office/powerpoint/2010/main" val="30492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EVALUATION:</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185530" y="1801568"/>
            <a:ext cx="6961921" cy="4796481"/>
          </a:xfrm>
        </p:spPr>
        <p:txBody>
          <a:bodyPr>
            <a:normAutofit/>
          </a:bodyPr>
          <a:lstStyle/>
          <a:p>
            <a:pPr marL="0" indent="0">
              <a:buNone/>
              <a:defRPr/>
            </a:pPr>
            <a:r>
              <a:rPr lang="en-GB" sz="2800" dirty="0">
                <a:solidFill>
                  <a:prstClr val="black">
                    <a:lumMod val="75000"/>
                    <a:lumOff val="25000"/>
                  </a:prstClr>
                </a:solidFill>
              </a:rPr>
              <a:t>What do you think about social drift theory?</a:t>
            </a:r>
          </a:p>
          <a:p>
            <a:pPr marL="0" indent="0">
              <a:buNone/>
              <a:defRPr/>
            </a:pPr>
            <a:endParaRPr lang="en-GB" sz="2800" dirty="0">
              <a:solidFill>
                <a:prstClr val="black">
                  <a:lumMod val="75000"/>
                  <a:lumOff val="25000"/>
                </a:prstClr>
              </a:solidFill>
            </a:endParaRPr>
          </a:p>
          <a:p>
            <a:pPr marL="0" indent="0">
              <a:buNone/>
              <a:defRPr/>
            </a:pPr>
            <a:r>
              <a:rPr lang="en-GB" sz="2800" dirty="0">
                <a:solidFill>
                  <a:prstClr val="black">
                    <a:lumMod val="75000"/>
                    <a:lumOff val="25000"/>
                  </a:prstClr>
                </a:solidFill>
              </a:rPr>
              <a:t>I think this is a good/bad way of explaining schizophrenia because….</a:t>
            </a:r>
          </a:p>
          <a:p>
            <a:pPr marL="0" indent="0">
              <a:buNone/>
              <a:defRPr/>
            </a:pPr>
            <a:endParaRPr lang="en-GB" sz="2800" dirty="0">
              <a:solidFill>
                <a:prstClr val="black">
                  <a:lumMod val="75000"/>
                  <a:lumOff val="25000"/>
                </a:prstClr>
              </a:solidFill>
            </a:endParaRPr>
          </a:p>
          <a:p>
            <a:pPr marL="0" indent="0">
              <a:buNone/>
              <a:defRPr/>
            </a:pPr>
            <a:r>
              <a:rPr lang="en-GB" sz="2800" dirty="0">
                <a:solidFill>
                  <a:prstClr val="black">
                    <a:lumMod val="75000"/>
                    <a:lumOff val="25000"/>
                  </a:prstClr>
                </a:solidFill>
              </a:rPr>
              <a:t>CHALLENGE: Write a sentence for both good and bad. (</a:t>
            </a:r>
            <a:r>
              <a:rPr lang="en-GB" sz="2400" dirty="0">
                <a:solidFill>
                  <a:prstClr val="black">
                    <a:lumMod val="75000"/>
                    <a:lumOff val="25000"/>
                  </a:prstClr>
                </a:solidFill>
              </a:rPr>
              <a:t>This will show you can identify both the strengths and weaknesses of the theory.)</a:t>
            </a:r>
            <a:endParaRPr lang="en-GB" sz="2800" dirty="0">
              <a:solidFill>
                <a:prstClr val="black">
                  <a:lumMod val="75000"/>
                  <a:lumOff val="25000"/>
                </a:prstClr>
              </a:solidFill>
            </a:endParaRPr>
          </a:p>
          <a:p>
            <a:pPr marL="0" indent="0" algn="ctr">
              <a:buNone/>
              <a:defRPr/>
            </a:pPr>
            <a:endParaRPr lang="en-GB" sz="2400" dirty="0">
              <a:solidFill>
                <a:prstClr val="black">
                  <a:lumMod val="75000"/>
                  <a:lumOff val="25000"/>
                </a:prstClr>
              </a:solidFill>
            </a:endParaRPr>
          </a:p>
        </p:txBody>
      </p:sp>
    </p:spTree>
    <p:extLst>
      <p:ext uri="{BB962C8B-B14F-4D97-AF65-F5344CB8AC3E}">
        <p14:creationId xmlns:p14="http://schemas.microsoft.com/office/powerpoint/2010/main" val="37351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8" y="1801568"/>
            <a:ext cx="6827173" cy="4782832"/>
          </a:xfrm>
        </p:spPr>
        <p:txBody>
          <a:bodyPr>
            <a:normAutofit/>
          </a:bodyPr>
          <a:lstStyle/>
          <a:p>
            <a:pPr marL="0" indent="0">
              <a:buNone/>
              <a:defRPr/>
            </a:pPr>
            <a:r>
              <a:rPr lang="en-GB" sz="2800" dirty="0">
                <a:solidFill>
                  <a:prstClr val="black">
                    <a:lumMod val="75000"/>
                    <a:lumOff val="25000"/>
                  </a:prstClr>
                </a:solidFill>
              </a:rPr>
              <a:t>Groups of 3 or 4: You have been given 5 criticisms of this theory.</a:t>
            </a:r>
          </a:p>
          <a:p>
            <a:pPr marL="0" indent="0">
              <a:buNone/>
              <a:defRPr/>
            </a:pPr>
            <a:r>
              <a:rPr lang="en-GB" sz="2800" dirty="0">
                <a:solidFill>
                  <a:prstClr val="black">
                    <a:lumMod val="75000"/>
                    <a:lumOff val="25000"/>
                  </a:prstClr>
                </a:solidFill>
              </a:rPr>
              <a:t>1) Each read a card of criticisms and explain to the rest of the group.</a:t>
            </a:r>
          </a:p>
          <a:p>
            <a:pPr marL="0" indent="0">
              <a:buNone/>
              <a:defRPr/>
            </a:pPr>
            <a:r>
              <a:rPr lang="en-GB" sz="2800" dirty="0">
                <a:solidFill>
                  <a:prstClr val="black">
                    <a:lumMod val="75000"/>
                    <a:lumOff val="25000"/>
                  </a:prstClr>
                </a:solidFill>
              </a:rPr>
              <a:t>2) </a:t>
            </a:r>
            <a:r>
              <a:rPr lang="en-GB" sz="2800" dirty="0" smtClean="0">
                <a:solidFill>
                  <a:prstClr val="black">
                    <a:lumMod val="75000"/>
                    <a:lumOff val="25000"/>
                  </a:prstClr>
                </a:solidFill>
              </a:rPr>
              <a:t>Rank </a:t>
            </a:r>
            <a:r>
              <a:rPr lang="en-GB" sz="2800" dirty="0">
                <a:solidFill>
                  <a:prstClr val="black">
                    <a:lumMod val="75000"/>
                    <a:lumOff val="25000"/>
                  </a:prstClr>
                </a:solidFill>
              </a:rPr>
              <a:t>them in order of importance, with the most important criticism first.</a:t>
            </a:r>
          </a:p>
          <a:p>
            <a:pPr marL="0" indent="0">
              <a:buNone/>
              <a:defRPr/>
            </a:pPr>
            <a:r>
              <a:rPr lang="en-GB" sz="2800" dirty="0">
                <a:solidFill>
                  <a:prstClr val="black">
                    <a:lumMod val="75000"/>
                    <a:lumOff val="25000"/>
                  </a:prstClr>
                </a:solidFill>
              </a:rPr>
              <a:t>3) Then, copy the sentence in bold from each criticism, and make notes from the information to explain the rest of the point.</a:t>
            </a:r>
          </a:p>
          <a:p>
            <a:pPr marL="0" indent="0" algn="r">
              <a:buNone/>
              <a:defRPr/>
            </a:pPr>
            <a:r>
              <a:rPr lang="en-GB" sz="2800" b="1" u="sng" dirty="0">
                <a:solidFill>
                  <a:prstClr val="black">
                    <a:lumMod val="75000"/>
                    <a:lumOff val="25000"/>
                  </a:prstClr>
                </a:solidFill>
              </a:rPr>
              <a:t>15 MINUTES</a:t>
            </a:r>
            <a:endParaRPr lang="en-GB" sz="3200" b="1" u="sng" dirty="0">
              <a:solidFill>
                <a:prstClr val="black">
                  <a:lumMod val="75000"/>
                  <a:lumOff val="25000"/>
                </a:prstClr>
              </a:solidFill>
            </a:endParaRPr>
          </a:p>
        </p:txBody>
      </p:sp>
    </p:spTree>
    <p:extLst>
      <p:ext uri="{BB962C8B-B14F-4D97-AF65-F5344CB8AC3E}">
        <p14:creationId xmlns:p14="http://schemas.microsoft.com/office/powerpoint/2010/main" val="294570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pPr algn="ctr"/>
            <a:r>
              <a:rPr lang="en-GB" sz="3600" dirty="0"/>
              <a:t>STARTER: Knowledge Quiz </a:t>
            </a:r>
            <a:br>
              <a:rPr lang="en-GB" sz="3600" dirty="0"/>
            </a:br>
            <a:endParaRPr lang="en-GB" dirty="0"/>
          </a:p>
        </p:txBody>
      </p:sp>
      <p:sp>
        <p:nvSpPr>
          <p:cNvPr id="15" name="Content Placeholder 2">
            <a:extLst>
              <a:ext uri="{FF2B5EF4-FFF2-40B4-BE49-F238E27FC236}">
                <a16:creationId xmlns:a16="http://schemas.microsoft.com/office/drawing/2014/main" xmlns="" id="{DEBFDE93-9ACF-43C7-8504-6B43F2A6D6FA}"/>
              </a:ext>
            </a:extLst>
          </p:cNvPr>
          <p:cNvSpPr txBox="1">
            <a:spLocks/>
          </p:cNvSpPr>
          <p:nvPr/>
        </p:nvSpPr>
        <p:spPr>
          <a:xfrm>
            <a:off x="164512" y="1742663"/>
            <a:ext cx="6982940" cy="5115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What </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is a neurotransmitter?</a:t>
            </a:r>
            <a:endPar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lang="en-GB" sz="2800" dirty="0" smtClean="0">
                <a:solidFill>
                  <a:prstClr val="black">
                    <a:lumMod val="75000"/>
                    <a:lumOff val="25000"/>
                  </a:prstClr>
                </a:solidFill>
                <a:latin typeface="Franklin Gothic Medium"/>
              </a:rPr>
              <a:t>Which neurotransmitter is linked to schizophrenia?</a:t>
            </a:r>
            <a:endParaRPr lang="en-GB" sz="2800" dirty="0">
              <a:solidFill>
                <a:prstClr val="black">
                  <a:lumMod val="75000"/>
                  <a:lumOff val="25000"/>
                </a:prstClr>
              </a:solidFill>
              <a:latin typeface="Franklin Gothic Medium"/>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What 4 things is this neurotransmitter responsible</a:t>
            </a:r>
            <a:r>
              <a:rPr kumimoji="0" lang="en-GB" sz="2800" b="0" i="0" u="none" strike="noStrike" kern="1200" cap="none" spc="0" normalizeH="0" noProof="0" dirty="0" smtClean="0">
                <a:ln>
                  <a:noFill/>
                </a:ln>
                <a:solidFill>
                  <a:prstClr val="black">
                    <a:lumMod val="75000"/>
                    <a:lumOff val="25000"/>
                  </a:prstClr>
                </a:solidFill>
                <a:effectLst/>
                <a:uLnTx/>
                <a:uFillTx/>
                <a:latin typeface="Franklin Gothic Medium"/>
                <a:ea typeface="+mn-ea"/>
                <a:cs typeface="+mn-cs"/>
              </a:rPr>
              <a:t> for</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a:t>
            </a:r>
            <a:endPar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lang="en-GB" sz="2800" dirty="0" smtClean="0">
                <a:solidFill>
                  <a:prstClr val="black">
                    <a:lumMod val="75000"/>
                    <a:lumOff val="25000"/>
                  </a:prstClr>
                </a:solidFill>
                <a:latin typeface="Franklin Gothic Medium"/>
              </a:rPr>
              <a:t>Name a biological theory of Schizophrenia</a:t>
            </a:r>
            <a:endParaRPr lang="en-GB" sz="2800" dirty="0">
              <a:solidFill>
                <a:prstClr val="black">
                  <a:lumMod val="75000"/>
                  <a:lumOff val="25000"/>
                </a:prstClr>
              </a:solidFill>
              <a:latin typeface="Franklin Gothic Medium"/>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What </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does this theory suggest?</a:t>
            </a:r>
            <a:endPar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p:txBody>
      </p:sp>
      <p:sp>
        <p:nvSpPr>
          <p:cNvPr id="4"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5"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6" name="Group 5">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7"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Tree>
    <p:extLst>
      <p:ext uri="{BB962C8B-B14F-4D97-AF65-F5344CB8AC3E}">
        <p14:creationId xmlns:p14="http://schemas.microsoft.com/office/powerpoint/2010/main" val="12280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8" y="1801568"/>
            <a:ext cx="6827173" cy="4782832"/>
          </a:xfrm>
        </p:spPr>
        <p:txBody>
          <a:bodyPr>
            <a:normAutofit/>
          </a:bodyPr>
          <a:lstStyle/>
          <a:p>
            <a:pPr>
              <a:defRPr/>
            </a:pPr>
            <a:r>
              <a:rPr lang="en-GB" sz="2800" b="1" u="sng" dirty="0">
                <a:solidFill>
                  <a:prstClr val="black">
                    <a:lumMod val="75000"/>
                    <a:lumOff val="25000"/>
                  </a:prstClr>
                </a:solidFill>
              </a:rPr>
              <a:t>There are problems with establishing </a:t>
            </a:r>
            <a:r>
              <a:rPr lang="en-GB" sz="2800" i="1" dirty="0">
                <a:solidFill>
                  <a:prstClr val="black">
                    <a:lumMod val="75000"/>
                    <a:lumOff val="25000"/>
                  </a:prstClr>
                </a:solidFill>
              </a:rPr>
              <a:t>cause and effect </a:t>
            </a:r>
            <a:r>
              <a:rPr lang="en-GB" sz="2800" b="1" u="sng" dirty="0">
                <a:solidFill>
                  <a:prstClr val="black">
                    <a:lumMod val="75000"/>
                    <a:lumOff val="25000"/>
                  </a:prstClr>
                </a:solidFill>
              </a:rPr>
              <a:t>in social drift theory</a:t>
            </a:r>
            <a:endParaRPr lang="en-GB" sz="2800" i="1" dirty="0">
              <a:solidFill>
                <a:prstClr val="black">
                  <a:lumMod val="75000"/>
                  <a:lumOff val="25000"/>
                </a:prstClr>
              </a:solidFill>
            </a:endParaRPr>
          </a:p>
          <a:p>
            <a:pPr marL="0" indent="0">
              <a:buNone/>
              <a:defRPr/>
            </a:pPr>
            <a:r>
              <a:rPr lang="en-GB" sz="2600" dirty="0">
                <a:solidFill>
                  <a:prstClr val="black">
                    <a:lumMod val="75000"/>
                    <a:lumOff val="25000"/>
                  </a:prstClr>
                </a:solidFill>
              </a:rPr>
              <a:t>Social Drift Theory suggests that people with schizophrenia drift into the lower classes, but an alternative theory (social causation) suggests that people become schizophrenic because they are in lower classes and deal with more stressors and triggers e.g. poverty, living in deprived areas, crime and discrimination.</a:t>
            </a:r>
          </a:p>
        </p:txBody>
      </p:sp>
      <p:sp>
        <p:nvSpPr>
          <p:cNvPr id="3" name="Arrow: Left-Right 2">
            <a:extLst>
              <a:ext uri="{FF2B5EF4-FFF2-40B4-BE49-F238E27FC236}">
                <a16:creationId xmlns:a16="http://schemas.microsoft.com/office/drawing/2014/main" xmlns="" id="{3F3DE31D-5F3C-4FDE-83A6-099F2E7EF0A6}"/>
              </a:ext>
            </a:extLst>
          </p:cNvPr>
          <p:cNvSpPr/>
          <p:nvPr/>
        </p:nvSpPr>
        <p:spPr>
          <a:xfrm>
            <a:off x="1153340" y="5642965"/>
            <a:ext cx="4717373" cy="993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a:t>
            </a:r>
            <a:r>
              <a:rPr lang="en-GB" b="1" u="sng" dirty="0"/>
              <a:t>MUST</a:t>
            </a:r>
            <a:r>
              <a:rPr lang="en-GB" dirty="0"/>
              <a:t> KNOW THIS POINT!!</a:t>
            </a:r>
          </a:p>
        </p:txBody>
      </p:sp>
    </p:spTree>
    <p:extLst>
      <p:ext uri="{BB962C8B-B14F-4D97-AF65-F5344CB8AC3E}">
        <p14:creationId xmlns:p14="http://schemas.microsoft.com/office/powerpoint/2010/main" val="329510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8" y="1801568"/>
            <a:ext cx="6827173" cy="4782832"/>
          </a:xfrm>
        </p:spPr>
        <p:txBody>
          <a:bodyPr>
            <a:normAutofit lnSpcReduction="10000"/>
          </a:bodyPr>
          <a:lstStyle/>
          <a:p>
            <a:pPr>
              <a:defRPr/>
            </a:pPr>
            <a:r>
              <a:rPr lang="en-GB" sz="2800" b="1" u="sng" dirty="0">
                <a:solidFill>
                  <a:prstClr val="black">
                    <a:lumMod val="75000"/>
                    <a:lumOff val="25000"/>
                  </a:prstClr>
                </a:solidFill>
              </a:rPr>
              <a:t>There may be a BIAS in diagnoses.</a:t>
            </a:r>
          </a:p>
          <a:p>
            <a:pPr marL="0" indent="0">
              <a:buNone/>
              <a:defRPr/>
            </a:pPr>
            <a:r>
              <a:rPr lang="en-GB" sz="2600" dirty="0">
                <a:solidFill>
                  <a:prstClr val="black">
                    <a:lumMod val="75000"/>
                    <a:lumOff val="25000"/>
                  </a:prstClr>
                </a:solidFill>
              </a:rPr>
              <a:t>The theory suggests that people with schizophrenia are in or become the lower classes. However, it could be that people in lower classes are more likely to be diagnosed with schizophrenia because of biases with professionals. E.g. people in lower classes may be thought to be more likely to have schizophrenia because of everyday stress, but someone in a higher class may just be seen as ‘eccentric’. Psychologists are usually higher classes and may not wish to associate the stigma of schizophrenia with their own class.</a:t>
            </a:r>
          </a:p>
        </p:txBody>
      </p:sp>
    </p:spTree>
    <p:extLst>
      <p:ext uri="{BB962C8B-B14F-4D97-AF65-F5344CB8AC3E}">
        <p14:creationId xmlns:p14="http://schemas.microsoft.com/office/powerpoint/2010/main" val="3314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57348" y="2589441"/>
            <a:ext cx="6827173" cy="2950736"/>
          </a:xfrm>
        </p:spPr>
        <p:txBody>
          <a:bodyPr>
            <a:normAutofit lnSpcReduction="10000"/>
          </a:bodyPr>
          <a:lstStyle/>
          <a:p>
            <a:pPr>
              <a:defRPr/>
            </a:pPr>
            <a:r>
              <a:rPr lang="en-GB" sz="2800" b="1" u="sng" dirty="0">
                <a:solidFill>
                  <a:prstClr val="black">
                    <a:lumMod val="75000"/>
                    <a:lumOff val="25000"/>
                  </a:prstClr>
                </a:solidFill>
              </a:rPr>
              <a:t>There is too much focus on the role of society</a:t>
            </a:r>
          </a:p>
          <a:p>
            <a:pPr marL="0" indent="0">
              <a:buNone/>
              <a:defRPr/>
            </a:pPr>
            <a:r>
              <a:rPr lang="en-GB" sz="2600" dirty="0">
                <a:solidFill>
                  <a:prstClr val="black">
                    <a:lumMod val="75000"/>
                    <a:lumOff val="25000"/>
                  </a:prstClr>
                </a:solidFill>
              </a:rPr>
              <a:t>The theory only looks at social class as a psychological explanation, and does not look at factors like the family. There has been research to suggest that families expressing high levels of emotions, or conflict within the family can also cause schizophrenia</a:t>
            </a:r>
            <a:r>
              <a:rPr lang="en-GB" sz="2600" dirty="0" smtClean="0">
                <a:solidFill>
                  <a:prstClr val="black">
                    <a:lumMod val="75000"/>
                    <a:lumOff val="25000"/>
                  </a:prstClr>
                </a:solidFill>
              </a:rPr>
              <a:t>.</a:t>
            </a:r>
            <a:endParaRPr lang="en-GB" sz="2600" dirty="0">
              <a:solidFill>
                <a:prstClr val="black">
                  <a:lumMod val="75000"/>
                  <a:lumOff val="25000"/>
                </a:prstClr>
              </a:solidFill>
            </a:endParaRPr>
          </a:p>
        </p:txBody>
      </p:sp>
    </p:spTree>
    <p:extLst>
      <p:ext uri="{BB962C8B-B14F-4D97-AF65-F5344CB8AC3E}">
        <p14:creationId xmlns:p14="http://schemas.microsoft.com/office/powerpoint/2010/main" val="295294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57348" y="2806032"/>
            <a:ext cx="6827173" cy="2128241"/>
          </a:xfrm>
        </p:spPr>
        <p:txBody>
          <a:bodyPr>
            <a:normAutofit/>
          </a:bodyPr>
          <a:lstStyle/>
          <a:p>
            <a:pPr>
              <a:defRPr/>
            </a:pPr>
            <a:r>
              <a:rPr lang="en-GB" sz="2800" b="1" u="sng" dirty="0" smtClean="0">
                <a:solidFill>
                  <a:prstClr val="black">
                    <a:lumMod val="75000"/>
                    <a:lumOff val="25000"/>
                  </a:prstClr>
                </a:solidFill>
              </a:rPr>
              <a:t>This </a:t>
            </a:r>
            <a:r>
              <a:rPr lang="en-GB" sz="2800" b="1" u="sng" dirty="0">
                <a:solidFill>
                  <a:prstClr val="black">
                    <a:lumMod val="75000"/>
                    <a:lumOff val="25000"/>
                  </a:prstClr>
                </a:solidFill>
              </a:rPr>
              <a:t>theory ignores biological explanations</a:t>
            </a:r>
          </a:p>
          <a:p>
            <a:pPr marL="0" indent="0">
              <a:buNone/>
              <a:defRPr/>
            </a:pPr>
            <a:r>
              <a:rPr lang="en-GB" sz="2600" dirty="0">
                <a:solidFill>
                  <a:prstClr val="black">
                    <a:lumMod val="75000"/>
                    <a:lumOff val="25000"/>
                  </a:prstClr>
                </a:solidFill>
              </a:rPr>
              <a:t>Society may make schizophrenia worse, but the disorder must still start from somewhere, and a lot of evidence suggests dopamine and the brain are root causes. </a:t>
            </a:r>
          </a:p>
        </p:txBody>
      </p:sp>
    </p:spTree>
    <p:extLst>
      <p:ext uri="{BB962C8B-B14F-4D97-AF65-F5344CB8AC3E}">
        <p14:creationId xmlns:p14="http://schemas.microsoft.com/office/powerpoint/2010/main" val="353118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CRITICISMS:</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3751" y="2256992"/>
            <a:ext cx="6827173" cy="3345633"/>
          </a:xfrm>
        </p:spPr>
        <p:txBody>
          <a:bodyPr>
            <a:normAutofit/>
          </a:bodyPr>
          <a:lstStyle/>
          <a:p>
            <a:pPr>
              <a:defRPr/>
            </a:pPr>
            <a:r>
              <a:rPr lang="en-GB" sz="2800" b="1" u="sng" dirty="0">
                <a:solidFill>
                  <a:prstClr val="black">
                    <a:lumMod val="75000"/>
                    <a:lumOff val="25000"/>
                  </a:prstClr>
                </a:solidFill>
              </a:rPr>
              <a:t>Physical factors associated with lower social classes may instead be the cause of schizophrenia</a:t>
            </a:r>
          </a:p>
          <a:p>
            <a:pPr marL="0" indent="0">
              <a:buNone/>
              <a:defRPr/>
            </a:pPr>
            <a:r>
              <a:rPr lang="en-GB" sz="2600" dirty="0">
                <a:solidFill>
                  <a:prstClr val="black">
                    <a:lumMod val="75000"/>
                    <a:lumOff val="25000"/>
                  </a:prstClr>
                </a:solidFill>
              </a:rPr>
              <a:t>Complications during pregnancy or childbirth could also be causes of schizophrenia, as can poor diet and nutrition as a child grows up. These are more commonly found in lower class families within society.</a:t>
            </a:r>
          </a:p>
        </p:txBody>
      </p:sp>
    </p:spTree>
    <p:extLst>
      <p:ext uri="{BB962C8B-B14F-4D97-AF65-F5344CB8AC3E}">
        <p14:creationId xmlns:p14="http://schemas.microsoft.com/office/powerpoint/2010/main" val="144438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STRENGTH:</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8" y="1801568"/>
            <a:ext cx="6827173" cy="4782832"/>
          </a:xfrm>
        </p:spPr>
        <p:txBody>
          <a:bodyPr>
            <a:normAutofit/>
          </a:bodyPr>
          <a:lstStyle/>
          <a:p>
            <a:pPr>
              <a:defRPr/>
            </a:pPr>
            <a:r>
              <a:rPr lang="en-GB" sz="2800" b="1" u="sng" dirty="0">
                <a:solidFill>
                  <a:prstClr val="black">
                    <a:lumMod val="75000"/>
                    <a:lumOff val="25000"/>
                  </a:prstClr>
                </a:solidFill>
              </a:rPr>
              <a:t>This is a straightforward explanation with evidence to support it</a:t>
            </a:r>
          </a:p>
          <a:p>
            <a:pPr marL="0" indent="0">
              <a:buNone/>
              <a:defRPr/>
            </a:pPr>
            <a:r>
              <a:rPr lang="en-GB" sz="2800" dirty="0">
                <a:solidFill>
                  <a:prstClr val="black">
                    <a:lumMod val="75000"/>
                    <a:lumOff val="25000"/>
                  </a:prstClr>
                </a:solidFill>
              </a:rPr>
              <a:t>Approximately one third of homeless people suffer with a mental health disorder, and it is estimated that a large number have schizophrenia.</a:t>
            </a:r>
          </a:p>
          <a:p>
            <a:pPr marL="0" indent="0">
              <a:buNone/>
              <a:defRPr/>
            </a:pPr>
            <a:r>
              <a:rPr lang="en-GB" sz="2800" b="1" u="sng" dirty="0">
                <a:solidFill>
                  <a:prstClr val="black">
                    <a:lumMod val="75000"/>
                    <a:lumOff val="25000"/>
                  </a:prstClr>
                </a:solidFill>
              </a:rPr>
              <a:t>BUT</a:t>
            </a:r>
          </a:p>
          <a:p>
            <a:pPr marL="0" indent="0">
              <a:buNone/>
              <a:defRPr/>
            </a:pPr>
            <a:r>
              <a:rPr lang="en-GB" sz="2800" dirty="0">
                <a:solidFill>
                  <a:prstClr val="black">
                    <a:lumMod val="75000"/>
                    <a:lumOff val="25000"/>
                  </a:prstClr>
                </a:solidFill>
              </a:rPr>
              <a:t>Does being homeless cause schizophrenia? Or does schizophrenia lead to being homeless?</a:t>
            </a:r>
            <a:endParaRPr lang="en-GB" sz="2600" dirty="0">
              <a:solidFill>
                <a:prstClr val="black">
                  <a:lumMod val="75000"/>
                  <a:lumOff val="25000"/>
                </a:prstClr>
              </a:solidFill>
            </a:endParaRPr>
          </a:p>
        </p:txBody>
      </p:sp>
    </p:spTree>
    <p:extLst>
      <p:ext uri="{BB962C8B-B14F-4D97-AF65-F5344CB8AC3E}">
        <p14:creationId xmlns:p14="http://schemas.microsoft.com/office/powerpoint/2010/main" val="246906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PLENARY:</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320278" y="1801568"/>
            <a:ext cx="6827173" cy="4782832"/>
          </a:xfrm>
        </p:spPr>
        <p:txBody>
          <a:bodyPr>
            <a:normAutofit/>
          </a:bodyPr>
          <a:lstStyle/>
          <a:p>
            <a:pPr>
              <a:defRPr/>
            </a:pPr>
            <a:r>
              <a:rPr lang="en-GB" sz="2600" dirty="0">
                <a:solidFill>
                  <a:prstClr val="black">
                    <a:lumMod val="75000"/>
                    <a:lumOff val="25000"/>
                  </a:prstClr>
                </a:solidFill>
              </a:rPr>
              <a:t>In what ways is social drift theory </a:t>
            </a:r>
            <a:r>
              <a:rPr lang="en-GB" sz="2600" b="1" dirty="0">
                <a:solidFill>
                  <a:prstClr val="black">
                    <a:lumMod val="75000"/>
                    <a:lumOff val="25000"/>
                  </a:prstClr>
                </a:solidFill>
              </a:rPr>
              <a:t>not</a:t>
            </a:r>
            <a:r>
              <a:rPr lang="en-GB" sz="2600" dirty="0">
                <a:solidFill>
                  <a:prstClr val="black">
                    <a:lumMod val="75000"/>
                    <a:lumOff val="25000"/>
                  </a:prstClr>
                </a:solidFill>
              </a:rPr>
              <a:t> an effective explanation of schizophrenia?</a:t>
            </a:r>
          </a:p>
          <a:p>
            <a:pPr>
              <a:defRPr/>
            </a:pPr>
            <a:endParaRPr lang="en-GB" sz="2600" dirty="0">
              <a:solidFill>
                <a:prstClr val="black">
                  <a:lumMod val="75000"/>
                  <a:lumOff val="25000"/>
                </a:prstClr>
              </a:solidFill>
            </a:endParaRPr>
          </a:p>
          <a:p>
            <a:pPr>
              <a:defRPr/>
            </a:pPr>
            <a:r>
              <a:rPr lang="en-GB" sz="2600" dirty="0">
                <a:solidFill>
                  <a:prstClr val="black">
                    <a:lumMod val="75000"/>
                    <a:lumOff val="25000"/>
                  </a:prstClr>
                </a:solidFill>
              </a:rPr>
              <a:t>This could be a 2, 3, 4, 5 or 6 mark question.</a:t>
            </a:r>
          </a:p>
          <a:p>
            <a:pPr>
              <a:defRPr/>
            </a:pPr>
            <a:r>
              <a:rPr lang="en-GB" sz="2600" dirty="0">
                <a:solidFill>
                  <a:prstClr val="black">
                    <a:lumMod val="75000"/>
                    <a:lumOff val="25000"/>
                  </a:prstClr>
                </a:solidFill>
              </a:rPr>
              <a:t>Answer the question and write how many marks you think your answer is worth.</a:t>
            </a:r>
          </a:p>
          <a:p>
            <a:pPr>
              <a:defRPr/>
            </a:pPr>
            <a:r>
              <a:rPr lang="en-GB" sz="2600" dirty="0">
                <a:solidFill>
                  <a:prstClr val="black">
                    <a:lumMod val="75000"/>
                    <a:lumOff val="25000"/>
                  </a:prstClr>
                </a:solidFill>
              </a:rPr>
              <a:t>EXT: Justify why you think it worth those marks.</a:t>
            </a:r>
          </a:p>
        </p:txBody>
      </p:sp>
    </p:spTree>
    <p:extLst>
      <p:ext uri="{BB962C8B-B14F-4D97-AF65-F5344CB8AC3E}">
        <p14:creationId xmlns:p14="http://schemas.microsoft.com/office/powerpoint/2010/main" val="18865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7A0C180-DD55-40DB-832D-8A1A4C927A16}"/>
              </a:ext>
            </a:extLst>
          </p:cNvPr>
          <p:cNvSpPr>
            <a:spLocks noGrp="1"/>
          </p:cNvSpPr>
          <p:nvPr>
            <p:ph type="title"/>
          </p:nvPr>
        </p:nvSpPr>
        <p:spPr>
          <a:xfrm>
            <a:off x="838200" y="365126"/>
            <a:ext cx="6874565" cy="832610"/>
          </a:xfrm>
          <a:solidFill>
            <a:schemeClr val="accent2">
              <a:lumMod val="40000"/>
              <a:lumOff val="60000"/>
            </a:schemeClr>
          </a:solidFill>
          <a:ln w="57150">
            <a:solidFill>
              <a:schemeClr val="tx1"/>
            </a:solidFill>
          </a:ln>
        </p:spPr>
        <p:txBody>
          <a:bodyPr>
            <a:normAutofit/>
          </a:bodyPr>
          <a:lstStyle/>
          <a:p>
            <a:pPr algn="ctr"/>
            <a:r>
              <a:rPr lang="en-GB" dirty="0">
                <a:latin typeface="Comic Sans MS" panose="030F0702030302020204" pitchFamily="66" charset="0"/>
              </a:rPr>
              <a:t>Homework – Get creative!</a:t>
            </a:r>
            <a:r>
              <a:rPr lang="en-GB" b="1" dirty="0"/>
              <a:t/>
            </a:r>
            <a:br>
              <a:rPr lang="en-GB" b="1" dirty="0"/>
            </a:br>
            <a:endParaRPr lang="en-GB" dirty="0"/>
          </a:p>
        </p:txBody>
      </p:sp>
      <p:sp>
        <p:nvSpPr>
          <p:cNvPr id="6" name="Content Placeholder 2">
            <a:extLst>
              <a:ext uri="{FF2B5EF4-FFF2-40B4-BE49-F238E27FC236}">
                <a16:creationId xmlns:a16="http://schemas.microsoft.com/office/drawing/2014/main" xmlns="" id="{898095FF-6695-4591-9CB5-86913AB0878A}"/>
              </a:ext>
            </a:extLst>
          </p:cNvPr>
          <p:cNvSpPr txBox="1">
            <a:spLocks/>
          </p:cNvSpPr>
          <p:nvPr/>
        </p:nvSpPr>
        <p:spPr>
          <a:xfrm>
            <a:off x="838200" y="2722311"/>
            <a:ext cx="4207059" cy="2815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Create a </a:t>
            </a:r>
            <a:r>
              <a:rPr lang="en-GB" sz="3600" b="1" dirty="0"/>
              <a:t>song, poem or rap</a:t>
            </a:r>
            <a:r>
              <a:rPr lang="en-GB" sz="3600" dirty="0"/>
              <a:t> that explains </a:t>
            </a:r>
            <a:r>
              <a:rPr lang="en-GB" sz="3600" b="1" dirty="0"/>
              <a:t>Social drift theory </a:t>
            </a:r>
            <a:r>
              <a:rPr lang="en-GB" sz="3600" dirty="0"/>
              <a:t>(include some criticisms)</a:t>
            </a:r>
          </a:p>
        </p:txBody>
      </p:sp>
      <p:pic>
        <p:nvPicPr>
          <p:cNvPr id="7" name="Picture 6">
            <a:extLst>
              <a:ext uri="{FF2B5EF4-FFF2-40B4-BE49-F238E27FC236}">
                <a16:creationId xmlns:a16="http://schemas.microsoft.com/office/drawing/2014/main" xmlns="" id="{9E7E1888-89C1-4CF8-81A2-037379D069C9}"/>
              </a:ext>
            </a:extLst>
          </p:cNvPr>
          <p:cNvPicPr>
            <a:picLocks noChangeAspect="1"/>
          </p:cNvPicPr>
          <p:nvPr/>
        </p:nvPicPr>
        <p:blipFill>
          <a:blip r:embed="rId2"/>
          <a:stretch>
            <a:fillRect/>
          </a:stretch>
        </p:blipFill>
        <p:spPr>
          <a:xfrm>
            <a:off x="5533296" y="2825341"/>
            <a:ext cx="2529888" cy="2427468"/>
          </a:xfrm>
          <a:prstGeom prst="rect">
            <a:avLst/>
          </a:prstGeom>
        </p:spPr>
      </p:pic>
    </p:spTree>
    <p:extLst>
      <p:ext uri="{BB962C8B-B14F-4D97-AF65-F5344CB8AC3E}">
        <p14:creationId xmlns:p14="http://schemas.microsoft.com/office/powerpoint/2010/main" val="36191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pPr algn="ctr"/>
            <a:r>
              <a:rPr lang="en-GB" sz="3600" dirty="0"/>
              <a:t>STARTER: Knowledge Quiz </a:t>
            </a:r>
            <a:br>
              <a:rPr lang="en-GB" sz="3600" dirty="0"/>
            </a:br>
            <a:endParaRPr lang="en-GB" dirty="0"/>
          </a:p>
        </p:txBody>
      </p:sp>
      <p:sp>
        <p:nvSpPr>
          <p:cNvPr id="15" name="Content Placeholder 2">
            <a:extLst>
              <a:ext uri="{FF2B5EF4-FFF2-40B4-BE49-F238E27FC236}">
                <a16:creationId xmlns:a16="http://schemas.microsoft.com/office/drawing/2014/main" xmlns="" id="{DEBFDE93-9ACF-43C7-8504-6B43F2A6D6FA}"/>
              </a:ext>
            </a:extLst>
          </p:cNvPr>
          <p:cNvSpPr txBox="1">
            <a:spLocks/>
          </p:cNvSpPr>
          <p:nvPr/>
        </p:nvSpPr>
        <p:spPr>
          <a:xfrm>
            <a:off x="164512" y="1742663"/>
            <a:ext cx="6982940" cy="5115337"/>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What </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is a neurotransmitter? </a:t>
            </a:r>
            <a:r>
              <a:rPr lang="en-GB" sz="2400" dirty="0">
                <a:solidFill>
                  <a:srgbClr val="FF0000"/>
                </a:solidFill>
              </a:rPr>
              <a:t>The carriers of messages between the brain and </a:t>
            </a:r>
            <a:r>
              <a:rPr lang="en-GB" sz="2400" dirty="0" smtClean="0">
                <a:solidFill>
                  <a:srgbClr val="FF0000"/>
                </a:solidFill>
              </a:rPr>
              <a:t>body</a:t>
            </a:r>
            <a:endPar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lang="en-GB" sz="2800" dirty="0" smtClean="0">
                <a:solidFill>
                  <a:prstClr val="black">
                    <a:lumMod val="75000"/>
                    <a:lumOff val="25000"/>
                  </a:prstClr>
                </a:solidFill>
                <a:latin typeface="Franklin Gothic Medium"/>
              </a:rPr>
              <a:t>Which neurotransmitter is linked to schizophrenia? </a:t>
            </a:r>
            <a:r>
              <a:rPr lang="en-GB" sz="2400" dirty="0" smtClean="0">
                <a:solidFill>
                  <a:srgbClr val="FF0000"/>
                </a:solidFill>
                <a:latin typeface="Franklin Gothic Medium"/>
              </a:rPr>
              <a:t>Dopamine</a:t>
            </a:r>
            <a:endParaRPr lang="en-GB" sz="2400" dirty="0">
              <a:solidFill>
                <a:srgbClr val="FF0000"/>
              </a:solidFill>
              <a:latin typeface="Franklin Gothic Medium"/>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What 4 things is this neurotransmitter responsible</a:t>
            </a:r>
            <a:r>
              <a:rPr kumimoji="0" lang="en-GB" sz="2800" b="0" i="0" u="none" strike="noStrike" kern="1200" cap="none" spc="0" normalizeH="0" noProof="0" dirty="0" smtClean="0">
                <a:ln>
                  <a:noFill/>
                </a:ln>
                <a:solidFill>
                  <a:prstClr val="black">
                    <a:lumMod val="75000"/>
                    <a:lumOff val="25000"/>
                  </a:prstClr>
                </a:solidFill>
                <a:effectLst/>
                <a:uLnTx/>
                <a:uFillTx/>
                <a:latin typeface="Franklin Gothic Medium"/>
                <a:ea typeface="+mn-ea"/>
                <a:cs typeface="+mn-cs"/>
              </a:rPr>
              <a:t> for</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 </a:t>
            </a:r>
            <a:r>
              <a:rPr kumimoji="0" lang="en-GB" sz="2400" b="0" i="0" u="none" strike="noStrike" kern="1200" cap="none" spc="0" normalizeH="0" baseline="0" noProof="0" dirty="0" smtClean="0">
                <a:ln>
                  <a:noFill/>
                </a:ln>
                <a:solidFill>
                  <a:srgbClr val="FF0000"/>
                </a:solidFill>
                <a:effectLst/>
                <a:uLnTx/>
                <a:uFillTx/>
                <a:latin typeface="Franklin Gothic Medium"/>
                <a:ea typeface="+mn-ea"/>
                <a:cs typeface="+mn-cs"/>
              </a:rPr>
              <a:t>Movement,</a:t>
            </a:r>
            <a:r>
              <a:rPr kumimoji="0" lang="en-GB" sz="2400" b="0" i="0" u="none" strike="noStrike" kern="1200" cap="none" spc="0" normalizeH="0" noProof="0" dirty="0" smtClean="0">
                <a:ln>
                  <a:noFill/>
                </a:ln>
                <a:solidFill>
                  <a:srgbClr val="FF0000"/>
                </a:solidFill>
                <a:effectLst/>
                <a:uLnTx/>
                <a:uFillTx/>
                <a:latin typeface="Franklin Gothic Medium"/>
                <a:ea typeface="+mn-ea"/>
                <a:cs typeface="+mn-cs"/>
              </a:rPr>
              <a:t> perception, attention, mood</a:t>
            </a:r>
            <a:endParaRPr kumimoji="0" lang="en-GB" sz="2400" b="0" i="0" u="none" strike="noStrike" kern="1200" cap="none" spc="0" normalizeH="0" baseline="0" noProof="0" dirty="0">
              <a:ln>
                <a:noFill/>
              </a:ln>
              <a:solidFill>
                <a:srgbClr val="FF0000"/>
              </a:solidFill>
              <a:effectLst/>
              <a:uLnTx/>
              <a:uFillTx/>
              <a:latin typeface="Franklin Gothic Medium"/>
              <a:ea typeface="+mn-ea"/>
              <a:cs typeface="+mn-cs"/>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r>
              <a:rPr lang="en-GB" sz="2800" dirty="0" smtClean="0">
                <a:solidFill>
                  <a:prstClr val="black">
                    <a:lumMod val="75000"/>
                    <a:lumOff val="25000"/>
                  </a:prstClr>
                </a:solidFill>
                <a:latin typeface="Franklin Gothic Medium"/>
              </a:rPr>
              <a:t>Name a biological theory of Schizophrenia. </a:t>
            </a:r>
            <a:r>
              <a:rPr lang="en-GB" sz="2400" dirty="0" smtClean="0">
                <a:solidFill>
                  <a:srgbClr val="FF0000"/>
                </a:solidFill>
                <a:latin typeface="Franklin Gothic Medium"/>
              </a:rPr>
              <a:t>The Dopamine Hypothesis</a:t>
            </a:r>
            <a:endParaRPr lang="en-GB" sz="2400" dirty="0">
              <a:solidFill>
                <a:srgbClr val="FF0000"/>
              </a:solidFill>
              <a:latin typeface="Franklin Gothic Medium"/>
            </a:endParaRPr>
          </a:p>
          <a:p>
            <a:pPr marL="514350" indent="-514350">
              <a:buFont typeface="+mj-lt"/>
              <a:buAutoNum type="arabicPeriod"/>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What </a:t>
            </a:r>
            <a:r>
              <a:rPr kumimoji="0" lang="en-GB" sz="2800" b="0" i="0" u="none" strike="noStrike" kern="1200" cap="none" spc="0" normalizeH="0" baseline="0" noProof="0" dirty="0" smtClean="0">
                <a:ln>
                  <a:noFill/>
                </a:ln>
                <a:solidFill>
                  <a:prstClr val="black">
                    <a:lumMod val="75000"/>
                    <a:lumOff val="25000"/>
                  </a:prstClr>
                </a:solidFill>
                <a:effectLst/>
                <a:uLnTx/>
                <a:uFillTx/>
                <a:latin typeface="Franklin Gothic Medium"/>
                <a:ea typeface="+mn-ea"/>
                <a:cs typeface="+mn-cs"/>
              </a:rPr>
              <a:t>does this theory suggest? </a:t>
            </a:r>
            <a:r>
              <a:rPr lang="en-GB" sz="2200" dirty="0">
                <a:solidFill>
                  <a:srgbClr val="FF0000"/>
                </a:solidFill>
                <a:latin typeface="+mj-lt"/>
              </a:rPr>
              <a:t>This theory suggests that people with schizophrenia may have too much dopamine in their brains. Research shows that the messages from </a:t>
            </a:r>
            <a:r>
              <a:rPr lang="en-GB" sz="2200" b="1" u="sng" dirty="0">
                <a:solidFill>
                  <a:srgbClr val="FF0000"/>
                </a:solidFill>
                <a:latin typeface="+mj-lt"/>
              </a:rPr>
              <a:t>dopaminergic neurons </a:t>
            </a:r>
            <a:r>
              <a:rPr lang="en-GB" sz="2200" dirty="0">
                <a:solidFill>
                  <a:srgbClr val="FF0000"/>
                </a:solidFill>
                <a:latin typeface="+mj-lt"/>
              </a:rPr>
              <a:t>that transmit dopamine fire too easily or too often, which can lead to many of the symptoms of schizophrenia. </a:t>
            </a:r>
          </a:p>
          <a:p>
            <a:pPr marL="514350" indent="-514350">
              <a:buFont typeface="+mj-lt"/>
              <a:buAutoNum type="arabicPeriod"/>
              <a:defRPr/>
            </a:pPr>
            <a:endParaRPr lang="en-GB" sz="2400" dirty="0">
              <a:solidFill>
                <a:srgbClr val="FF0000"/>
              </a:solidFill>
            </a:endParaRPr>
          </a:p>
          <a:p>
            <a:pPr marL="514350" marR="0" lvl="0" indent="-514350" algn="l" defTabSz="685800" rtl="0" eaLnBrk="1" fontAlgn="auto" latinLnBrk="0" hangingPunct="1">
              <a:lnSpc>
                <a:spcPct val="90000"/>
              </a:lnSpc>
              <a:spcBef>
                <a:spcPts val="1350"/>
              </a:spcBef>
              <a:spcAft>
                <a:spcPts val="0"/>
              </a:spcAft>
              <a:buClrTx/>
              <a:buSzPct val="100000"/>
              <a:buFont typeface="+mj-lt"/>
              <a:buAutoNum type="arabicPeriod"/>
              <a:tabLst/>
              <a:defRPr/>
            </a:pPr>
            <a:endParaRPr kumimoji="0" lang="en-GB" sz="28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p:txBody>
      </p:sp>
      <p:sp>
        <p:nvSpPr>
          <p:cNvPr id="4"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5"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6" name="Group 5">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7"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Tree>
    <p:extLst>
      <p:ext uri="{BB962C8B-B14F-4D97-AF65-F5344CB8AC3E}">
        <p14:creationId xmlns:p14="http://schemas.microsoft.com/office/powerpoint/2010/main" val="32469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b="1" dirty="0">
                <a:latin typeface="Comic Sans MS" panose="030F0702030302020204" pitchFamily="66" charset="0"/>
              </a:rPr>
              <a:t>Theories of schizophrenia </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18" name="Title 1">
            <a:extLst>
              <a:ext uri="{FF2B5EF4-FFF2-40B4-BE49-F238E27FC236}">
                <a16:creationId xmlns="" xmlns:a16="http://schemas.microsoft.com/office/drawing/2014/main" id="{BB58C16E-A224-4921-B099-0771CED530FA}"/>
              </a:ext>
            </a:extLst>
          </p:cNvPr>
          <p:cNvSpPr txBox="1">
            <a:spLocks/>
          </p:cNvSpPr>
          <p:nvPr/>
        </p:nvSpPr>
        <p:spPr>
          <a:xfrm>
            <a:off x="155542" y="1817571"/>
            <a:ext cx="82296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Comic Sans MS" panose="030F0702030302020204" pitchFamily="66" charset="0"/>
            </a:endParaRPr>
          </a:p>
        </p:txBody>
      </p:sp>
      <p:sp>
        <p:nvSpPr>
          <p:cNvPr id="19" name="Content Placeholder 2">
            <a:extLst>
              <a:ext uri="{FF2B5EF4-FFF2-40B4-BE49-F238E27FC236}">
                <a16:creationId xmlns="" xmlns:a16="http://schemas.microsoft.com/office/drawing/2014/main" id="{97CE2652-E8FE-4BDF-9D7A-A6DB12814BD5}"/>
              </a:ext>
            </a:extLst>
          </p:cNvPr>
          <p:cNvSpPr txBox="1">
            <a:spLocks/>
          </p:cNvSpPr>
          <p:nvPr/>
        </p:nvSpPr>
        <p:spPr>
          <a:xfrm>
            <a:off x="294375" y="1704150"/>
            <a:ext cx="6853077" cy="514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Franklin Gothic Demi" panose="020B0703020102020204" pitchFamily="34" charset="0"/>
              </a:rPr>
              <a:t>If psychologists and other professionals are able to explain why people suffer from schizophrenia, this then gives </a:t>
            </a:r>
            <a:r>
              <a:rPr lang="en-GB" sz="2400" b="1" u="sng" dirty="0">
                <a:solidFill>
                  <a:schemeClr val="accent1">
                    <a:lumMod val="75000"/>
                  </a:schemeClr>
                </a:solidFill>
                <a:latin typeface="Franklin Gothic Demi" panose="020B0703020102020204" pitchFamily="34" charset="0"/>
              </a:rPr>
              <a:t>ideas on how best to treat, or even prevent the problem. </a:t>
            </a:r>
          </a:p>
          <a:p>
            <a:pPr marL="0" indent="0">
              <a:buFont typeface="Arial" panose="020B0604020202020204" pitchFamily="34" charset="0"/>
              <a:buNone/>
            </a:pPr>
            <a:endParaRPr lang="en-GB" sz="2400" dirty="0">
              <a:latin typeface="Franklin Gothic Demi" panose="020B0703020102020204" pitchFamily="34" charset="0"/>
            </a:endParaRPr>
          </a:p>
          <a:p>
            <a:pPr marL="0" indent="0">
              <a:buFont typeface="Arial" panose="020B0604020202020204" pitchFamily="34" charset="0"/>
              <a:buNone/>
            </a:pPr>
            <a:r>
              <a:rPr lang="en-GB" sz="2400" dirty="0">
                <a:latin typeface="Franklin Gothic Demi" panose="020B0703020102020204" pitchFamily="34" charset="0"/>
              </a:rPr>
              <a:t>At this point in time, researchers cannot agree on the causes of schizophrenia. Some prefer to look at biological factors as the cause, while others focus more on psychological explanations.</a:t>
            </a:r>
          </a:p>
          <a:p>
            <a:pPr marL="0" indent="0">
              <a:buFont typeface="Arial" panose="020B0604020202020204" pitchFamily="34" charset="0"/>
              <a:buNone/>
            </a:pPr>
            <a:endParaRPr lang="en-GB" sz="2400" dirty="0">
              <a:latin typeface="Franklin Gothic Demi" panose="020B0703020102020204" pitchFamily="34" charset="0"/>
            </a:endParaRPr>
          </a:p>
          <a:p>
            <a:pPr marL="0" indent="0">
              <a:buFont typeface="Arial" panose="020B0604020202020204" pitchFamily="34" charset="0"/>
              <a:buNone/>
            </a:pPr>
            <a:r>
              <a:rPr lang="en-GB" sz="2400" dirty="0">
                <a:latin typeface="Franklin Gothic Demi" panose="020B0703020102020204" pitchFamily="34" charset="0"/>
              </a:rPr>
              <a:t>We </a:t>
            </a:r>
            <a:r>
              <a:rPr lang="en-GB" sz="2400" dirty="0" smtClean="0">
                <a:latin typeface="Franklin Gothic Demi" panose="020B0703020102020204" pitchFamily="34" charset="0"/>
              </a:rPr>
              <a:t>have already looked at the </a:t>
            </a:r>
            <a:r>
              <a:rPr lang="en-GB" sz="2400" dirty="0" smtClean="0">
                <a:solidFill>
                  <a:srgbClr val="FF0000"/>
                </a:solidFill>
                <a:latin typeface="Franklin Gothic Demi" panose="020B0703020102020204" pitchFamily="34" charset="0"/>
              </a:rPr>
              <a:t>biological explanation</a:t>
            </a:r>
            <a:r>
              <a:rPr lang="en-GB" sz="2400" dirty="0" smtClean="0">
                <a:latin typeface="Franklin Gothic Demi" panose="020B0703020102020204" pitchFamily="34" charset="0"/>
              </a:rPr>
              <a:t> and will now look at the </a:t>
            </a:r>
            <a:r>
              <a:rPr lang="en-GB" sz="2400" dirty="0">
                <a:solidFill>
                  <a:srgbClr val="FF0000"/>
                </a:solidFill>
                <a:latin typeface="Franklin Gothic Demi" panose="020B0703020102020204" pitchFamily="34" charset="0"/>
              </a:rPr>
              <a:t>psychological explanation</a:t>
            </a:r>
            <a:r>
              <a:rPr lang="en-GB" sz="2400" dirty="0">
                <a:latin typeface="Franklin Gothic Demi" panose="020B0703020102020204" pitchFamily="34" charset="0"/>
              </a:rPr>
              <a:t>…</a:t>
            </a:r>
          </a:p>
        </p:txBody>
      </p:sp>
    </p:spTree>
    <p:extLst>
      <p:ext uri="{BB962C8B-B14F-4D97-AF65-F5344CB8AC3E}">
        <p14:creationId xmlns:p14="http://schemas.microsoft.com/office/powerpoint/2010/main" val="279344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 calcmode="lin" valueType="num">
                                      <p:cBhvr additive="base">
                                        <p:cTn id="19"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Key </a:t>
            </a:r>
            <a:r>
              <a:rPr lang="en-GB" sz="3600" dirty="0" smtClean="0"/>
              <a:t>Definition</a:t>
            </a:r>
            <a:endParaRPr lang="en-GB" sz="3600" dirty="0"/>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26522" y="1913808"/>
            <a:ext cx="6858000" cy="4572001"/>
          </a:xfrm>
        </p:spPr>
        <p:txBody>
          <a:bodyPr>
            <a:normAutofit/>
          </a:bodyPr>
          <a:lstStyle/>
          <a:p>
            <a:r>
              <a:rPr lang="en-GB" sz="3200" dirty="0"/>
              <a:t>SOCIAL DRIFT THEORY:</a:t>
            </a:r>
            <a:r>
              <a:rPr lang="en-GB" sz="2400" dirty="0"/>
              <a:t> </a:t>
            </a:r>
          </a:p>
          <a:p>
            <a:pPr marL="0" indent="0">
              <a:buNone/>
            </a:pPr>
            <a:r>
              <a:rPr lang="en-GB" sz="3200" dirty="0"/>
              <a:t>The idea that individuals drift to the bottom of society when they have a mental health problem, as it takes away any status they may have.</a:t>
            </a:r>
          </a:p>
          <a:p>
            <a:pPr marL="0" indent="0">
              <a:buNone/>
            </a:pPr>
            <a:endParaRPr lang="en-GB" sz="2400" dirty="0"/>
          </a:p>
          <a:p>
            <a:r>
              <a:rPr lang="en-GB" sz="2800" dirty="0"/>
              <a:t>What does this mean?</a:t>
            </a:r>
          </a:p>
        </p:txBody>
      </p:sp>
    </p:spTree>
    <p:extLst>
      <p:ext uri="{BB962C8B-B14F-4D97-AF65-F5344CB8AC3E}">
        <p14:creationId xmlns:p14="http://schemas.microsoft.com/office/powerpoint/2010/main" val="5996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smtClean="0"/>
              <a:t>Social drift theory</a:t>
            </a:r>
            <a:endParaRPr lang="en-GB" sz="3600" dirty="0"/>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26522" y="1913808"/>
            <a:ext cx="6858000" cy="4572001"/>
          </a:xfrm>
        </p:spPr>
        <p:txBody>
          <a:bodyPr>
            <a:normAutofit fontScale="85000" lnSpcReduction="20000"/>
          </a:bodyPr>
          <a:lstStyle/>
          <a:p>
            <a:r>
              <a:rPr lang="en-GB" sz="2800" dirty="0">
                <a:latin typeface="+mj-lt"/>
              </a:rPr>
              <a:t>This theory tries to explain why there is a </a:t>
            </a:r>
            <a:r>
              <a:rPr lang="en-GB" sz="2800" b="1" u="sng" dirty="0">
                <a:latin typeface="+mj-lt"/>
              </a:rPr>
              <a:t>relationship between social class and Schizophrenia</a:t>
            </a:r>
            <a:r>
              <a:rPr lang="en-GB" sz="2800" dirty="0">
                <a:latin typeface="+mj-lt"/>
              </a:rPr>
              <a:t>.</a:t>
            </a:r>
          </a:p>
          <a:p>
            <a:endParaRPr lang="en-GB" sz="2800" dirty="0">
              <a:latin typeface="+mj-lt"/>
            </a:endParaRPr>
          </a:p>
          <a:p>
            <a:r>
              <a:rPr lang="en-GB" sz="2800" dirty="0">
                <a:latin typeface="+mj-lt"/>
              </a:rPr>
              <a:t>This is because </a:t>
            </a:r>
            <a:r>
              <a:rPr lang="en-GB" sz="2800" b="1" u="sng" dirty="0">
                <a:latin typeface="+mj-lt"/>
              </a:rPr>
              <a:t>working class people are five times more likely to be diagnosed</a:t>
            </a:r>
            <a:r>
              <a:rPr lang="en-GB" sz="2800" dirty="0">
                <a:latin typeface="+mj-lt"/>
              </a:rPr>
              <a:t> with schizophrenia than higher social groups. </a:t>
            </a:r>
          </a:p>
          <a:p>
            <a:endParaRPr lang="en-GB" sz="2800" dirty="0">
              <a:latin typeface="+mj-lt"/>
            </a:endParaRPr>
          </a:p>
          <a:p>
            <a:r>
              <a:rPr lang="en-GB" sz="2800" dirty="0">
                <a:latin typeface="+mj-lt"/>
              </a:rPr>
              <a:t>Middle and upper class people who develop schizophrenia do not stay in the social class they were born into. By the time they have contact with psychiatric services, </a:t>
            </a:r>
            <a:r>
              <a:rPr lang="en-GB" sz="2800" b="1" u="sng" dirty="0">
                <a:latin typeface="+mj-lt"/>
              </a:rPr>
              <a:t>patients have often moved into a lower social class. </a:t>
            </a:r>
          </a:p>
          <a:p>
            <a:endParaRPr lang="en-GB" sz="2800" dirty="0"/>
          </a:p>
        </p:txBody>
      </p:sp>
    </p:spTree>
    <p:extLst>
      <p:ext uri="{BB962C8B-B14F-4D97-AF65-F5344CB8AC3E}">
        <p14:creationId xmlns:p14="http://schemas.microsoft.com/office/powerpoint/2010/main" val="15319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Explanation</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26522" y="1913808"/>
            <a:ext cx="6858000" cy="4572001"/>
          </a:xfrm>
        </p:spPr>
        <p:txBody>
          <a:bodyPr>
            <a:normAutofit/>
          </a:bodyPr>
          <a:lstStyle/>
          <a:p>
            <a:pPr marL="0" indent="0">
              <a:buNone/>
            </a:pPr>
            <a:r>
              <a:rPr lang="en-GB" sz="2800" b="1" dirty="0"/>
              <a:t>Why does this theory exist?</a:t>
            </a:r>
          </a:p>
          <a:p>
            <a:pPr marL="0" indent="0">
              <a:buNone/>
            </a:pPr>
            <a:r>
              <a:rPr lang="en-GB" sz="2800" dirty="0"/>
              <a:t>This theory tries </a:t>
            </a:r>
            <a:r>
              <a:rPr lang="en-GB" sz="2800"/>
              <a:t>to </a:t>
            </a:r>
            <a:r>
              <a:rPr lang="en-GB" sz="2800" smtClean="0"/>
              <a:t>explain the link </a:t>
            </a:r>
            <a:r>
              <a:rPr lang="en-GB" sz="2800" dirty="0"/>
              <a:t>between social class and schizophrenia because working class people are 5 times more likely to be diagnosed with schizophrenia, than higher social classes.</a:t>
            </a:r>
          </a:p>
          <a:p>
            <a:pPr marL="0" indent="0">
              <a:buNone/>
            </a:pPr>
            <a:r>
              <a:rPr lang="en-GB" sz="2800" dirty="0"/>
              <a:t>Those in higher social classes who receive a diagnosis of schizophrenia, tend to lose their status and fall to lower classes.</a:t>
            </a:r>
          </a:p>
        </p:txBody>
      </p:sp>
    </p:spTree>
    <p:extLst>
      <p:ext uri="{BB962C8B-B14F-4D97-AF65-F5344CB8AC3E}">
        <p14:creationId xmlns:p14="http://schemas.microsoft.com/office/powerpoint/2010/main" val="1732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Explanation</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211015" y="1913808"/>
            <a:ext cx="7042833" cy="4796481"/>
          </a:xfrm>
        </p:spPr>
        <p:txBody>
          <a:bodyPr>
            <a:normAutofit lnSpcReduction="10000"/>
          </a:bodyPr>
          <a:lstStyle/>
          <a:p>
            <a:pPr marL="0" indent="0">
              <a:buNone/>
            </a:pPr>
            <a:r>
              <a:rPr lang="en-GB" sz="2800" b="1" dirty="0"/>
              <a:t>How does this theory explain schizophrenia?</a:t>
            </a:r>
          </a:p>
          <a:p>
            <a:pPr marL="0" indent="0">
              <a:buNone/>
            </a:pPr>
            <a:r>
              <a:rPr lang="en-GB" sz="2800" dirty="0"/>
              <a:t>When people begin to develop schizophrenia and lose touch with reality, they begin to ignore society as it does not make sense to them. This means they do not complete ‘normal’ activities and may not be motivated by the rewards that others are.</a:t>
            </a:r>
          </a:p>
          <a:p>
            <a:pPr marL="0" indent="0">
              <a:buNone/>
            </a:pPr>
            <a:endParaRPr lang="en-GB" sz="2800" dirty="0"/>
          </a:p>
          <a:p>
            <a:pPr marL="0" indent="0">
              <a:buNone/>
            </a:pPr>
            <a:r>
              <a:rPr lang="en-GB" sz="2800" dirty="0"/>
              <a:t>Social Drift Theory suggests that people with a diagnosis of schizophrenia get caught in a downward spiral of poverty and loss of status.</a:t>
            </a:r>
          </a:p>
        </p:txBody>
      </p:sp>
    </p:spTree>
    <p:extLst>
      <p:ext uri="{BB962C8B-B14F-4D97-AF65-F5344CB8AC3E}">
        <p14:creationId xmlns:p14="http://schemas.microsoft.com/office/powerpoint/2010/main" val="36319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E3BAF-45AC-41ED-98C6-D9188F971559}"/>
              </a:ext>
            </a:extLst>
          </p:cNvPr>
          <p:cNvSpPr>
            <a:spLocks noGrp="1"/>
          </p:cNvSpPr>
          <p:nvPr>
            <p:ph type="title"/>
          </p:nvPr>
        </p:nvSpPr>
        <p:spPr>
          <a:xfrm>
            <a:off x="704330" y="273600"/>
            <a:ext cx="7543800" cy="994172"/>
          </a:xfrm>
        </p:spPr>
        <p:txBody>
          <a:bodyPr>
            <a:normAutofit/>
          </a:bodyPr>
          <a:lstStyle/>
          <a:p>
            <a:r>
              <a:rPr lang="en-GB" sz="3600" dirty="0"/>
              <a:t>SOCIAL DRIFT THEORY</a:t>
            </a:r>
          </a:p>
        </p:txBody>
      </p:sp>
      <p:sp>
        <p:nvSpPr>
          <p:cNvPr id="6" name="Title 1">
            <a:extLst>
              <a:ext uri="{FF2B5EF4-FFF2-40B4-BE49-F238E27FC236}">
                <a16:creationId xmlns:a16="http://schemas.microsoft.com/office/drawing/2014/main" xmlns="" id="{6491677D-96FA-4038-9367-AC59608E2C26}"/>
              </a:ext>
            </a:extLst>
          </p:cNvPr>
          <p:cNvSpPr txBox="1">
            <a:spLocks/>
          </p:cNvSpPr>
          <p:nvPr/>
        </p:nvSpPr>
        <p:spPr>
          <a:xfrm>
            <a:off x="7352259" y="1526331"/>
            <a:ext cx="1791742" cy="1279701"/>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Schizophrenia:</a:t>
            </a:r>
            <a:r>
              <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t>
            </a:r>
            <a: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
            </a:r>
            <a:br>
              <a:rPr kumimoji="0" lang="en-US" sz="135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br>
            <a:r>
              <a:rPr kumimoji="0" lang="en-GB" sz="15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rPr>
              <a:t>The Psychological Explanation</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Medium"/>
              <a:ea typeface="+mj-ea"/>
              <a:cs typeface="+mj-cs"/>
            </a:endParaRPr>
          </a:p>
        </p:txBody>
      </p:sp>
      <p:sp>
        <p:nvSpPr>
          <p:cNvPr id="7" name="Subtitle 2">
            <a:extLst>
              <a:ext uri="{FF2B5EF4-FFF2-40B4-BE49-F238E27FC236}">
                <a16:creationId xmlns:a16="http://schemas.microsoft.com/office/drawing/2014/main" xmlns="" id="{DA28AF6E-2234-4F6D-B527-81709F17440F}"/>
              </a:ext>
            </a:extLst>
          </p:cNvPr>
          <p:cNvSpPr txBox="1">
            <a:spLocks/>
          </p:cNvSpPr>
          <p:nvPr/>
        </p:nvSpPr>
        <p:spPr>
          <a:xfrm>
            <a:off x="7352259" y="3838468"/>
            <a:ext cx="1791742" cy="301290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Pct val="100000"/>
              <a:buFont typeface="Arial" pitchFamily="34" charset="0"/>
              <a:buNone/>
              <a:tabLst/>
              <a:defRPr/>
            </a:pPr>
            <a:endParaRPr kumimoji="0" lang="en-GB" sz="14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pPr marL="0" lvl="0" indent="0" algn="ctr">
              <a:buNone/>
              <a:defRPr/>
            </a:pPr>
            <a:r>
              <a:rPr lang="en-GB" sz="1400" dirty="0">
                <a:solidFill>
                  <a:prstClr val="black">
                    <a:lumMod val="75000"/>
                    <a:lumOff val="25000"/>
                  </a:prstClr>
                </a:solidFill>
              </a:rPr>
              <a:t>UNDERSTAND HOW SOCIAL DRIFT THEORY EXPLAINS SCHIZOPHRENIA</a:t>
            </a:r>
          </a:p>
          <a:p>
            <a:pPr marL="0" lvl="0" indent="0" algn="ctr">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EVALUATE THE PSYCHOLOGICAL THEORY OF SCHIZOPHRENIA</a:t>
            </a:r>
          </a:p>
          <a:p>
            <a:pPr marL="0" lvl="0" indent="0" algn="ctr">
              <a:lnSpc>
                <a:spcPct val="120000"/>
              </a:lnSpc>
              <a:spcBef>
                <a:spcPts val="0"/>
              </a:spcBef>
              <a:buNone/>
              <a:defRPr/>
            </a:pPr>
            <a:endParaRPr lang="en-GB" sz="1400" dirty="0">
              <a:solidFill>
                <a:prstClr val="black">
                  <a:lumMod val="75000"/>
                  <a:lumOff val="25000"/>
                </a:prstClr>
              </a:solidFill>
            </a:endParaRPr>
          </a:p>
          <a:p>
            <a:pPr marL="0" lvl="0" indent="0" algn="ctr">
              <a:buNone/>
              <a:defRPr/>
            </a:pPr>
            <a:r>
              <a:rPr lang="en-GB" sz="1400" dirty="0">
                <a:solidFill>
                  <a:prstClr val="black">
                    <a:lumMod val="75000"/>
                    <a:lumOff val="25000"/>
                  </a:prstClr>
                </a:solidFill>
              </a:rPr>
              <a:t>COMPARE AND CONTRAST BOTH PSYCHOLOGICAL AND BIOLOGICAL THEORIES</a:t>
            </a:r>
          </a:p>
        </p:txBody>
      </p:sp>
      <p:grpSp>
        <p:nvGrpSpPr>
          <p:cNvPr id="8" name="Group 7">
            <a:extLst>
              <a:ext uri="{FF2B5EF4-FFF2-40B4-BE49-F238E27FC236}">
                <a16:creationId xmlns:a16="http://schemas.microsoft.com/office/drawing/2014/main" xmlns="" id="{8C3C5690-AC02-4370-A536-AC59D509C284}"/>
              </a:ext>
            </a:extLst>
          </p:cNvPr>
          <p:cNvGrpSpPr/>
          <p:nvPr/>
        </p:nvGrpSpPr>
        <p:grpSpPr>
          <a:xfrm>
            <a:off x="7672539" y="3929809"/>
            <a:ext cx="1151182" cy="2210113"/>
            <a:chOff x="1698264" y="2302641"/>
            <a:chExt cx="1954096" cy="3200590"/>
          </a:xfrm>
        </p:grpSpPr>
        <p:sp>
          <p:nvSpPr>
            <p:cNvPr id="9" name="Star: 5 Points 8">
              <a:extLst>
                <a:ext uri="{FF2B5EF4-FFF2-40B4-BE49-F238E27FC236}">
                  <a16:creationId xmlns:a16="http://schemas.microsoft.com/office/drawing/2014/main" xmlns="" id="{2899EDC3-2DD3-43DE-AA77-8BD2B9B82B4C}"/>
                </a:ext>
              </a:extLst>
            </p:cNvPr>
            <p:cNvSpPr/>
            <p:nvPr/>
          </p:nvSpPr>
          <p:spPr>
            <a:xfrm>
              <a:off x="2405313" y="2302641"/>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 name="Star: 5 Points 9">
              <a:extLst>
                <a:ext uri="{FF2B5EF4-FFF2-40B4-BE49-F238E27FC236}">
                  <a16:creationId xmlns:a16="http://schemas.microsoft.com/office/drawing/2014/main" xmlns="" id="{972E4F57-2C3B-4ACF-97A3-CC2AE0A18D0B}"/>
                </a:ext>
              </a:extLst>
            </p:cNvPr>
            <p:cNvSpPr/>
            <p:nvPr/>
          </p:nvSpPr>
          <p:spPr>
            <a:xfrm>
              <a:off x="2405313"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xmlns="" id="{BF14EF21-EEF4-4D85-840F-14BEBAA6F83B}"/>
                </a:ext>
              </a:extLst>
            </p:cNvPr>
            <p:cNvSpPr/>
            <p:nvPr/>
          </p:nvSpPr>
          <p:spPr>
            <a:xfrm>
              <a:off x="3112359"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Star: 5 Points 11">
              <a:extLst>
                <a:ext uri="{FF2B5EF4-FFF2-40B4-BE49-F238E27FC236}">
                  <a16:creationId xmlns:a16="http://schemas.microsoft.com/office/drawing/2014/main" xmlns="" id="{FC231D0F-3F83-4F7F-9E7F-0590F598B454}"/>
                </a:ext>
              </a:extLst>
            </p:cNvPr>
            <p:cNvSpPr/>
            <p:nvPr/>
          </p:nvSpPr>
          <p:spPr>
            <a:xfrm>
              <a:off x="1698264" y="5112229"/>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 name="Star: 5 Points 12">
              <a:extLst>
                <a:ext uri="{FF2B5EF4-FFF2-40B4-BE49-F238E27FC236}">
                  <a16:creationId xmlns:a16="http://schemas.microsoft.com/office/drawing/2014/main" xmlns="" id="{B26AD519-9A31-4B41-A89B-844DDDA543A1}"/>
                </a:ext>
              </a:extLst>
            </p:cNvPr>
            <p:cNvSpPr/>
            <p:nvPr/>
          </p:nvSpPr>
          <p:spPr>
            <a:xfrm>
              <a:off x="2764706"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xmlns="" id="{10C84522-91D5-4537-B9FC-47CD36143DD8}"/>
                </a:ext>
              </a:extLst>
            </p:cNvPr>
            <p:cNvSpPr/>
            <p:nvPr/>
          </p:nvSpPr>
          <p:spPr>
            <a:xfrm>
              <a:off x="2063551" y="3674613"/>
              <a:ext cx="540001" cy="391002"/>
            </a:xfrm>
            <a:prstGeom prst="star5">
              <a:avLst/>
            </a:prstGeom>
            <a:ln w="1905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xmlns="" id="{D1353F29-6395-4D48-8F8E-99E4A70E6AAC}"/>
              </a:ext>
            </a:extLst>
          </p:cNvPr>
          <p:cNvSpPr txBox="1"/>
          <p:nvPr/>
        </p:nvSpPr>
        <p:spPr>
          <a:xfrm>
            <a:off x="7352259" y="2806033"/>
            <a:ext cx="1791742" cy="1032435"/>
          </a:xfrm>
          <a:prstGeom prst="rect">
            <a:avLst/>
          </a:prstGeom>
          <a:solidFill>
            <a:srgbClr val="000000">
              <a:alpha val="25098"/>
            </a:srgbClr>
          </a:solidFill>
          <a:ln w="12700">
            <a:solidFill>
              <a:schemeClr val="tx1">
                <a:lumMod val="75000"/>
                <a:lumOff val="25000"/>
              </a:schemeClr>
            </a:solidFill>
          </a:ln>
        </p:spPr>
        <p:txBody>
          <a:bodyPr wrap="square" rtlCol="0" anchor="ctr">
            <a:noAutofit/>
          </a:bodyPr>
          <a:lstStyle/>
          <a:p>
            <a:pPr lvl="0" algn="ctr" defTabSz="685800">
              <a:defRPr/>
            </a:pPr>
            <a:r>
              <a:rPr kumimoji="0" lang="en-GB" sz="125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LO</a:t>
            </a:r>
            <a:r>
              <a:rPr lang="en-GB" sz="1250" dirty="0">
                <a:solidFill>
                  <a:prstClr val="black">
                    <a:lumMod val="75000"/>
                    <a:lumOff val="25000"/>
                  </a:prstClr>
                </a:solidFill>
              </a:rPr>
              <a:t>: Explain the psychological causes of schizophrenia</a:t>
            </a:r>
          </a:p>
        </p:txBody>
      </p:sp>
      <p:sp>
        <p:nvSpPr>
          <p:cNvPr id="4" name="Content Placeholder 3">
            <a:extLst>
              <a:ext uri="{FF2B5EF4-FFF2-40B4-BE49-F238E27FC236}">
                <a16:creationId xmlns:a16="http://schemas.microsoft.com/office/drawing/2014/main" xmlns="" id="{42E3FA1A-E12E-444A-9A7C-33766FD2CFED}"/>
              </a:ext>
            </a:extLst>
          </p:cNvPr>
          <p:cNvSpPr>
            <a:spLocks noGrp="1"/>
          </p:cNvSpPr>
          <p:nvPr>
            <p:ph idx="1"/>
          </p:nvPr>
        </p:nvSpPr>
        <p:spPr>
          <a:xfrm>
            <a:off x="1300517" y="1813636"/>
            <a:ext cx="4770586" cy="4838684"/>
          </a:xfrm>
        </p:spPr>
        <p:txBody>
          <a:bodyPr>
            <a:normAutofit/>
          </a:bodyPr>
          <a:lstStyle/>
          <a:p>
            <a:pPr marL="0" indent="0" algn="ctr">
              <a:buNone/>
            </a:pPr>
            <a:r>
              <a:rPr lang="en-GB" sz="2800" b="1" dirty="0"/>
              <a:t>DISENGAGEMENT OF INDIVIDUALS</a:t>
            </a:r>
          </a:p>
          <a:p>
            <a:pPr marL="0" indent="0" algn="ctr">
              <a:lnSpc>
                <a:spcPct val="100000"/>
              </a:lnSpc>
              <a:spcBef>
                <a:spcPts val="0"/>
              </a:spcBef>
              <a:buNone/>
            </a:pPr>
            <a:r>
              <a:rPr lang="en-GB" sz="2400" dirty="0"/>
              <a:t>(when people withdraw from groups and activities)</a:t>
            </a:r>
          </a:p>
          <a:p>
            <a:pPr marL="0" indent="0" algn="ctr">
              <a:lnSpc>
                <a:spcPct val="100000"/>
              </a:lnSpc>
              <a:spcBef>
                <a:spcPts val="0"/>
              </a:spcBef>
              <a:buNone/>
            </a:pPr>
            <a:endParaRPr lang="en-GB" sz="2400" dirty="0"/>
          </a:p>
          <a:p>
            <a:pPr marL="0" indent="0" algn="ctr">
              <a:lnSpc>
                <a:spcPct val="100000"/>
              </a:lnSpc>
              <a:spcBef>
                <a:spcPts val="0"/>
              </a:spcBef>
              <a:buNone/>
            </a:pPr>
            <a:endParaRPr lang="en-GB" sz="2400" dirty="0"/>
          </a:p>
          <a:p>
            <a:pPr marL="0" indent="0" algn="ctr">
              <a:lnSpc>
                <a:spcPct val="100000"/>
              </a:lnSpc>
              <a:spcBef>
                <a:spcPts val="0"/>
              </a:spcBef>
              <a:buNone/>
            </a:pPr>
            <a:endParaRPr lang="en-GB" sz="2400" dirty="0"/>
          </a:p>
          <a:p>
            <a:pPr marL="0" indent="0" algn="ctr">
              <a:lnSpc>
                <a:spcPct val="100000"/>
              </a:lnSpc>
              <a:spcBef>
                <a:spcPts val="0"/>
              </a:spcBef>
              <a:buNone/>
            </a:pPr>
            <a:endParaRPr lang="en-GB" sz="2400" dirty="0"/>
          </a:p>
          <a:p>
            <a:pPr marL="0" indent="0" algn="ctr">
              <a:buNone/>
            </a:pPr>
            <a:r>
              <a:rPr lang="en-GB" sz="2800" b="1" dirty="0"/>
              <a:t>REJECTION BY SOCIETY</a:t>
            </a:r>
          </a:p>
          <a:p>
            <a:pPr marL="0" indent="0" algn="ctr">
              <a:lnSpc>
                <a:spcPct val="100000"/>
              </a:lnSpc>
              <a:spcBef>
                <a:spcPts val="0"/>
              </a:spcBef>
              <a:buNone/>
            </a:pPr>
            <a:r>
              <a:rPr lang="en-GB" sz="2400" dirty="0"/>
              <a:t>(when the majority does not accept and actively excludes certain individuals)</a:t>
            </a:r>
            <a:endParaRPr lang="en-GB" sz="2000" dirty="0"/>
          </a:p>
        </p:txBody>
      </p:sp>
      <p:sp>
        <p:nvSpPr>
          <p:cNvPr id="3" name="Arrow: Curved Left 2">
            <a:extLst>
              <a:ext uri="{FF2B5EF4-FFF2-40B4-BE49-F238E27FC236}">
                <a16:creationId xmlns:a16="http://schemas.microsoft.com/office/drawing/2014/main" xmlns="" id="{15984F4B-2569-4167-B11A-721261B7BED6}"/>
              </a:ext>
            </a:extLst>
          </p:cNvPr>
          <p:cNvSpPr/>
          <p:nvPr/>
        </p:nvSpPr>
        <p:spPr>
          <a:xfrm>
            <a:off x="5845360" y="2714173"/>
            <a:ext cx="1305564" cy="26174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xmlns="" id="{2EED839C-2D69-49EC-BBED-FD502864BD8D}"/>
              </a:ext>
            </a:extLst>
          </p:cNvPr>
          <p:cNvSpPr/>
          <p:nvPr/>
        </p:nvSpPr>
        <p:spPr>
          <a:xfrm rot="10800000">
            <a:off x="285363" y="2621068"/>
            <a:ext cx="1305564" cy="26174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308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15" grpId="0" animBg="1"/>
    </p:bld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2502</TotalTime>
  <Words>2438</Words>
  <Application>Microsoft Office PowerPoint</Application>
  <PresentationFormat>On-screen Show (4:3)</PresentationFormat>
  <Paragraphs>338</Paragraphs>
  <Slides>27</Slides>
  <Notes>0</Notes>
  <HiddenSlides>1</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Accord Light SF</vt:lpstr>
      <vt:lpstr>Arial</vt:lpstr>
      <vt:lpstr>Calibri</vt:lpstr>
      <vt:lpstr>ColdSpaghetti BTN</vt:lpstr>
      <vt:lpstr>Comic Sans MS</vt:lpstr>
      <vt:lpstr>Franklin Gothic Demi</vt:lpstr>
      <vt:lpstr>Franklin Gothic Medium</vt:lpstr>
      <vt:lpstr>Rockwell Nova</vt:lpstr>
      <vt:lpstr>Rockwell Nova Extra Bold</vt:lpstr>
      <vt:lpstr>Wingdings</vt:lpstr>
      <vt:lpstr>Medical Design 16x9</vt:lpstr>
      <vt:lpstr>Schizophrenia: The Psychological Explanation</vt:lpstr>
      <vt:lpstr>STARTER: Knowledge Quiz  </vt:lpstr>
      <vt:lpstr>STARTER: Knowledge Quiz  </vt:lpstr>
      <vt:lpstr>Theories of schizophrenia </vt:lpstr>
      <vt:lpstr>Key Definition</vt:lpstr>
      <vt:lpstr>Social drift theory</vt:lpstr>
      <vt:lpstr>Explanation</vt:lpstr>
      <vt:lpstr>Explanation</vt:lpstr>
      <vt:lpstr>SOCIAL DRIFT THEORY</vt:lpstr>
      <vt:lpstr>PowerPoint Presentation</vt:lpstr>
      <vt:lpstr>TASK:</vt:lpstr>
      <vt:lpstr>PEER ASSESSMENT:</vt:lpstr>
      <vt:lpstr>PLENARY: Social Drift Theory summary</vt:lpstr>
      <vt:lpstr>PLENARY: Social Drift Theory summary</vt:lpstr>
      <vt:lpstr>PowerPoint Presentation</vt:lpstr>
      <vt:lpstr>Social Drift Theory - Evaluation</vt:lpstr>
      <vt:lpstr>RECAP:</vt:lpstr>
      <vt:lpstr>EVALUATION:</vt:lpstr>
      <vt:lpstr>CRITICISMS:</vt:lpstr>
      <vt:lpstr>CRITICISMS:</vt:lpstr>
      <vt:lpstr>CRITICISMS:</vt:lpstr>
      <vt:lpstr>CRITICISMS:</vt:lpstr>
      <vt:lpstr>CRITICISMS:</vt:lpstr>
      <vt:lpstr>CRITICISMS:</vt:lpstr>
      <vt:lpstr>STRENGTH:</vt:lpstr>
      <vt:lpstr>PLENARY:</vt:lpstr>
      <vt:lpstr>Homework – Get creative!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cp:keywords>ocr; gcse; sz</cp:keywords>
  <cp:lastModifiedBy>Meera, Bavishi</cp:lastModifiedBy>
  <cp:lastPrinted>2019-03-01T17:41:47Z</cp:lastPrinted>
  <dcterms:created xsi:type="dcterms:W3CDTF">2017-11-22T18:35:36Z</dcterms:created>
  <dcterms:modified xsi:type="dcterms:W3CDTF">2019-03-04T12:21:33Z</dcterms:modified>
</cp:coreProperties>
</file>