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1"/>
  </p:handoutMasterIdLst>
  <p:sldIdLst>
    <p:sldId id="256" r:id="rId2"/>
    <p:sldId id="284" r:id="rId3"/>
    <p:sldId id="285" r:id="rId4"/>
    <p:sldId id="264" r:id="rId5"/>
    <p:sldId id="265" r:id="rId6"/>
    <p:sldId id="273" r:id="rId7"/>
    <p:sldId id="281" r:id="rId8"/>
    <p:sldId id="283" r:id="rId9"/>
    <p:sldId id="282" r:id="rId10"/>
  </p:sldIdLst>
  <p:sldSz cx="12192000" cy="6858000"/>
  <p:notesSz cx="9926638"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64" d="100"/>
          <a:sy n="64" d="100"/>
        </p:scale>
        <p:origin x="72" y="106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301543" cy="341064"/>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5622798" y="1"/>
            <a:ext cx="4301543" cy="341064"/>
          </a:xfrm>
          <a:prstGeom prst="rect">
            <a:avLst/>
          </a:prstGeom>
        </p:spPr>
        <p:txBody>
          <a:bodyPr vert="horz" lIns="91440" tIns="45720" rIns="91440" bIns="45720" rtlCol="0"/>
          <a:lstStyle>
            <a:lvl1pPr algn="r">
              <a:defRPr sz="1200"/>
            </a:lvl1pPr>
          </a:lstStyle>
          <a:p>
            <a:fld id="{65D313EA-B6CC-49F4-B94A-586EAEF080E3}" type="datetimeFigureOut">
              <a:rPr lang="en-GB" smtClean="0"/>
              <a:t>05/12/2018</a:t>
            </a:fld>
            <a:endParaRPr lang="en-GB"/>
          </a:p>
        </p:txBody>
      </p:sp>
      <p:sp>
        <p:nvSpPr>
          <p:cNvPr id="4" name="Footer Placeholder 3"/>
          <p:cNvSpPr>
            <a:spLocks noGrp="1"/>
          </p:cNvSpPr>
          <p:nvPr>
            <p:ph type="ftr" sz="quarter" idx="2"/>
          </p:nvPr>
        </p:nvSpPr>
        <p:spPr>
          <a:xfrm>
            <a:off x="0" y="6456612"/>
            <a:ext cx="4301543" cy="341063"/>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5622798" y="6456612"/>
            <a:ext cx="4301543" cy="341063"/>
          </a:xfrm>
          <a:prstGeom prst="rect">
            <a:avLst/>
          </a:prstGeom>
        </p:spPr>
        <p:txBody>
          <a:bodyPr vert="horz" lIns="91440" tIns="45720" rIns="91440" bIns="45720" rtlCol="0" anchor="b"/>
          <a:lstStyle>
            <a:lvl1pPr algn="r">
              <a:defRPr sz="1200"/>
            </a:lvl1pPr>
          </a:lstStyle>
          <a:p>
            <a:fld id="{D035C3D0-BABB-4743-BEB9-06A970A3F42C}" type="slidenum">
              <a:rPr lang="en-GB" smtClean="0"/>
              <a:t>‹#›</a:t>
            </a:fld>
            <a:endParaRPr lang="en-GB"/>
          </a:p>
        </p:txBody>
      </p:sp>
    </p:spTree>
    <p:extLst>
      <p:ext uri="{BB962C8B-B14F-4D97-AF65-F5344CB8AC3E}">
        <p14:creationId xmlns:p14="http://schemas.microsoft.com/office/powerpoint/2010/main" val="415591367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DA699AA8-DEA4-4E3F-B110-D96659DDD4BC}" type="datetimeFigureOut">
              <a:rPr lang="en-GB" smtClean="0"/>
              <a:t>05/12/2018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AD91332-5467-40D6-AC60-37A01FFF7622}" type="slidenum">
              <a:rPr lang="en-GB" smtClean="0"/>
              <a:t>‹#›</a:t>
            </a:fld>
            <a:endParaRPr lang="en-GB"/>
          </a:p>
        </p:txBody>
      </p:sp>
    </p:spTree>
    <p:extLst>
      <p:ext uri="{BB962C8B-B14F-4D97-AF65-F5344CB8AC3E}">
        <p14:creationId xmlns:p14="http://schemas.microsoft.com/office/powerpoint/2010/main" val="29874406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A699AA8-DEA4-4E3F-B110-D96659DDD4BC}" type="datetimeFigureOut">
              <a:rPr lang="en-GB" smtClean="0"/>
              <a:t>05/12/2018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AD91332-5467-40D6-AC60-37A01FFF7622}" type="slidenum">
              <a:rPr lang="en-GB" smtClean="0"/>
              <a:t>‹#›</a:t>
            </a:fld>
            <a:endParaRPr lang="en-GB"/>
          </a:p>
        </p:txBody>
      </p:sp>
    </p:spTree>
    <p:extLst>
      <p:ext uri="{BB962C8B-B14F-4D97-AF65-F5344CB8AC3E}">
        <p14:creationId xmlns:p14="http://schemas.microsoft.com/office/powerpoint/2010/main" val="26964532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A699AA8-DEA4-4E3F-B110-D96659DDD4BC}" type="datetimeFigureOut">
              <a:rPr lang="en-GB" smtClean="0"/>
              <a:t>05/12/2018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AD91332-5467-40D6-AC60-37A01FFF7622}" type="slidenum">
              <a:rPr lang="en-GB" smtClean="0"/>
              <a:t>‹#›</a:t>
            </a:fld>
            <a:endParaRPr lang="en-GB"/>
          </a:p>
        </p:txBody>
      </p:sp>
    </p:spTree>
    <p:extLst>
      <p:ext uri="{BB962C8B-B14F-4D97-AF65-F5344CB8AC3E}">
        <p14:creationId xmlns:p14="http://schemas.microsoft.com/office/powerpoint/2010/main" val="3737039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A699AA8-DEA4-4E3F-B110-D96659DDD4BC}" type="datetimeFigureOut">
              <a:rPr lang="en-GB" smtClean="0"/>
              <a:t>05/12/2018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AD91332-5467-40D6-AC60-37A01FFF7622}" type="slidenum">
              <a:rPr lang="en-GB" smtClean="0"/>
              <a:t>‹#›</a:t>
            </a:fld>
            <a:endParaRPr lang="en-GB"/>
          </a:p>
        </p:txBody>
      </p:sp>
    </p:spTree>
    <p:extLst>
      <p:ext uri="{BB962C8B-B14F-4D97-AF65-F5344CB8AC3E}">
        <p14:creationId xmlns:p14="http://schemas.microsoft.com/office/powerpoint/2010/main" val="15473588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A699AA8-DEA4-4E3F-B110-D96659DDD4BC}" type="datetimeFigureOut">
              <a:rPr lang="en-GB" smtClean="0"/>
              <a:t>05/12/2018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AD91332-5467-40D6-AC60-37A01FFF7622}" type="slidenum">
              <a:rPr lang="en-GB" smtClean="0"/>
              <a:t>‹#›</a:t>
            </a:fld>
            <a:endParaRPr lang="en-GB"/>
          </a:p>
        </p:txBody>
      </p:sp>
    </p:spTree>
    <p:extLst>
      <p:ext uri="{BB962C8B-B14F-4D97-AF65-F5344CB8AC3E}">
        <p14:creationId xmlns:p14="http://schemas.microsoft.com/office/powerpoint/2010/main" val="32597153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DA699AA8-DEA4-4E3F-B110-D96659DDD4BC}" type="datetimeFigureOut">
              <a:rPr lang="en-GB" smtClean="0"/>
              <a:t>05/12/2018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AD91332-5467-40D6-AC60-37A01FFF7622}" type="slidenum">
              <a:rPr lang="en-GB" smtClean="0"/>
              <a:t>‹#›</a:t>
            </a:fld>
            <a:endParaRPr lang="en-GB"/>
          </a:p>
        </p:txBody>
      </p:sp>
    </p:spTree>
    <p:extLst>
      <p:ext uri="{BB962C8B-B14F-4D97-AF65-F5344CB8AC3E}">
        <p14:creationId xmlns:p14="http://schemas.microsoft.com/office/powerpoint/2010/main" val="4069286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A699AA8-DEA4-4E3F-B110-D96659DDD4BC}" type="datetimeFigureOut">
              <a:rPr lang="en-GB" smtClean="0"/>
              <a:t>05/12/2018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AD91332-5467-40D6-AC60-37A01FFF7622}" type="slidenum">
              <a:rPr lang="en-GB" smtClean="0"/>
              <a:t>‹#›</a:t>
            </a:fld>
            <a:endParaRPr lang="en-GB"/>
          </a:p>
        </p:txBody>
      </p:sp>
    </p:spTree>
    <p:extLst>
      <p:ext uri="{BB962C8B-B14F-4D97-AF65-F5344CB8AC3E}">
        <p14:creationId xmlns:p14="http://schemas.microsoft.com/office/powerpoint/2010/main" val="39025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DA699AA8-DEA4-4E3F-B110-D96659DDD4BC}" type="datetimeFigureOut">
              <a:rPr lang="en-GB" smtClean="0"/>
              <a:t>05/12/2018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AD91332-5467-40D6-AC60-37A01FFF7622}" type="slidenum">
              <a:rPr lang="en-GB" smtClean="0"/>
              <a:t>‹#›</a:t>
            </a:fld>
            <a:endParaRPr lang="en-GB"/>
          </a:p>
        </p:txBody>
      </p:sp>
    </p:spTree>
    <p:extLst>
      <p:ext uri="{BB962C8B-B14F-4D97-AF65-F5344CB8AC3E}">
        <p14:creationId xmlns:p14="http://schemas.microsoft.com/office/powerpoint/2010/main" val="27213044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699AA8-DEA4-4E3F-B110-D96659DDD4BC}" type="datetimeFigureOut">
              <a:rPr lang="en-GB" smtClean="0"/>
              <a:t>05/12/2018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AD91332-5467-40D6-AC60-37A01FFF7622}" type="slidenum">
              <a:rPr lang="en-GB" smtClean="0"/>
              <a:t>‹#›</a:t>
            </a:fld>
            <a:endParaRPr lang="en-GB"/>
          </a:p>
        </p:txBody>
      </p:sp>
    </p:spTree>
    <p:extLst>
      <p:ext uri="{BB962C8B-B14F-4D97-AF65-F5344CB8AC3E}">
        <p14:creationId xmlns:p14="http://schemas.microsoft.com/office/powerpoint/2010/main" val="3262699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A699AA8-DEA4-4E3F-B110-D96659DDD4BC}" type="datetimeFigureOut">
              <a:rPr lang="en-GB" smtClean="0"/>
              <a:t>05/12/2018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AD91332-5467-40D6-AC60-37A01FFF7622}" type="slidenum">
              <a:rPr lang="en-GB" smtClean="0"/>
              <a:t>‹#›</a:t>
            </a:fld>
            <a:endParaRPr lang="en-GB"/>
          </a:p>
        </p:txBody>
      </p:sp>
    </p:spTree>
    <p:extLst>
      <p:ext uri="{BB962C8B-B14F-4D97-AF65-F5344CB8AC3E}">
        <p14:creationId xmlns:p14="http://schemas.microsoft.com/office/powerpoint/2010/main" val="36395200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A699AA8-DEA4-4E3F-B110-D96659DDD4BC}" type="datetimeFigureOut">
              <a:rPr lang="en-GB" smtClean="0"/>
              <a:t>05/12/2018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AD91332-5467-40D6-AC60-37A01FFF7622}" type="slidenum">
              <a:rPr lang="en-GB" smtClean="0"/>
              <a:t>‹#›</a:t>
            </a:fld>
            <a:endParaRPr lang="en-GB"/>
          </a:p>
        </p:txBody>
      </p:sp>
    </p:spTree>
    <p:extLst>
      <p:ext uri="{BB962C8B-B14F-4D97-AF65-F5344CB8AC3E}">
        <p14:creationId xmlns:p14="http://schemas.microsoft.com/office/powerpoint/2010/main" val="1151328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699AA8-DEA4-4E3F-B110-D96659DDD4BC}" type="datetimeFigureOut">
              <a:rPr lang="en-GB" smtClean="0"/>
              <a:t>05/12/2018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D91332-5467-40D6-AC60-37A01FFF7622}" type="slidenum">
              <a:rPr lang="en-GB" smtClean="0"/>
              <a:t>‹#›</a:t>
            </a:fld>
            <a:endParaRPr lang="en-GB"/>
          </a:p>
        </p:txBody>
      </p:sp>
    </p:spTree>
    <p:extLst>
      <p:ext uri="{BB962C8B-B14F-4D97-AF65-F5344CB8AC3E}">
        <p14:creationId xmlns:p14="http://schemas.microsoft.com/office/powerpoint/2010/main" val="16315445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google.co.uk/url?sa=i&amp;source=images&amp;cd=&amp;cad=rja&amp;uact=8&amp;ved=2ahUKEwjsuP2I953bAhWEOxQKHcVGDxUQjRx6BAgBEAU&amp;url=https://johnmartinart.wordpress.com/2013/01/30/maternity-ward/&amp;psig=AOvVaw2yoUtiVh3Kr2u0M8_1TPIw&amp;ust=1527236928467654"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3780" y="228985"/>
            <a:ext cx="11782096" cy="1628096"/>
          </a:xfrm>
          <a:solidFill>
            <a:schemeClr val="accent2"/>
          </a:solidFill>
          <a:ln w="57150">
            <a:solidFill>
              <a:schemeClr val="tx1"/>
            </a:solidFill>
          </a:ln>
        </p:spPr>
        <p:txBody>
          <a:bodyPr>
            <a:normAutofit/>
          </a:bodyPr>
          <a:lstStyle/>
          <a:p>
            <a:r>
              <a:rPr lang="en-GB" sz="5400" b="1" dirty="0">
                <a:effectLst>
                  <a:outerShdw blurRad="38100" dist="38100" dir="2700000" algn="tl">
                    <a:srgbClr val="000000">
                      <a:alpha val="43137"/>
                    </a:srgbClr>
                  </a:outerShdw>
                </a:effectLst>
              </a:rPr>
              <a:t>Research Methods:</a:t>
            </a:r>
            <a:br>
              <a:rPr lang="en-GB" sz="5400" b="1" dirty="0">
                <a:effectLst>
                  <a:outerShdw blurRad="38100" dist="38100" dir="2700000" algn="tl">
                    <a:srgbClr val="000000">
                      <a:alpha val="43137"/>
                    </a:srgbClr>
                  </a:outerShdw>
                </a:effectLst>
              </a:rPr>
            </a:br>
            <a:r>
              <a:rPr lang="en-GB" sz="5400" b="1" dirty="0">
                <a:effectLst>
                  <a:outerShdw blurRad="38100" dist="38100" dir="2700000" algn="tl">
                    <a:srgbClr val="000000">
                      <a:alpha val="43137"/>
                    </a:srgbClr>
                  </a:outerShdw>
                </a:effectLst>
              </a:rPr>
              <a:t>Methods of </a:t>
            </a:r>
            <a:r>
              <a:rPr lang="en-GB" sz="5400" b="1" dirty="0" smtClean="0">
                <a:effectLst>
                  <a:outerShdw blurRad="38100" dist="38100" dir="2700000" algn="tl">
                    <a:srgbClr val="000000">
                      <a:alpha val="43137"/>
                    </a:srgbClr>
                  </a:outerShdw>
                </a:effectLst>
              </a:rPr>
              <a:t>Investigation - Interviews</a:t>
            </a:r>
            <a:endParaRPr lang="en-GB" sz="5400"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346841" y="2111604"/>
            <a:ext cx="11498317" cy="1451727"/>
          </a:xfrm>
          <a:solidFill>
            <a:schemeClr val="accent4">
              <a:lumMod val="60000"/>
              <a:lumOff val="40000"/>
            </a:schemeClr>
          </a:solidFill>
        </p:spPr>
        <p:txBody>
          <a:bodyPr>
            <a:normAutofit/>
          </a:bodyPr>
          <a:lstStyle/>
          <a:p>
            <a:pPr algn="l"/>
            <a:r>
              <a:rPr lang="en-GB" b="1" dirty="0"/>
              <a:t>Learning Objectives:</a:t>
            </a:r>
          </a:p>
          <a:p>
            <a:pPr marL="457200" indent="-457200" algn="l">
              <a:buAutoNum type="arabicPeriod"/>
            </a:pPr>
            <a:r>
              <a:rPr lang="en-GB" dirty="0"/>
              <a:t>To explain </a:t>
            </a:r>
            <a:r>
              <a:rPr lang="en-GB" b="1" dirty="0" smtClean="0">
                <a:solidFill>
                  <a:srgbClr val="7030A0"/>
                </a:solidFill>
              </a:rPr>
              <a:t>interviews as a method </a:t>
            </a:r>
            <a:r>
              <a:rPr lang="en-GB" dirty="0"/>
              <a:t>of </a:t>
            </a:r>
            <a:r>
              <a:rPr lang="en-GB" b="1" dirty="0">
                <a:solidFill>
                  <a:srgbClr val="7030A0"/>
                </a:solidFill>
              </a:rPr>
              <a:t>collection of data</a:t>
            </a:r>
          </a:p>
          <a:p>
            <a:pPr marL="457200" indent="-457200" algn="l">
              <a:buAutoNum type="arabicPeriod"/>
            </a:pPr>
            <a:r>
              <a:rPr lang="en-GB" dirty="0"/>
              <a:t>To </a:t>
            </a:r>
            <a:r>
              <a:rPr lang="en-GB" b="1" dirty="0">
                <a:solidFill>
                  <a:srgbClr val="7030A0"/>
                </a:solidFill>
              </a:rPr>
              <a:t>evaluate</a:t>
            </a:r>
            <a:r>
              <a:rPr lang="en-GB" dirty="0"/>
              <a:t> </a:t>
            </a:r>
            <a:r>
              <a:rPr lang="en-GB" dirty="0" smtClean="0"/>
              <a:t>interviews as a method </a:t>
            </a:r>
            <a:r>
              <a:rPr lang="en-GB" dirty="0"/>
              <a:t>of data collection </a:t>
            </a:r>
          </a:p>
        </p:txBody>
      </p:sp>
      <p:sp>
        <p:nvSpPr>
          <p:cNvPr id="4" name="TextBox 3"/>
          <p:cNvSpPr txBox="1"/>
          <p:nvPr/>
        </p:nvSpPr>
        <p:spPr>
          <a:xfrm>
            <a:off x="283780" y="3749181"/>
            <a:ext cx="8833945" cy="2862322"/>
          </a:xfrm>
          <a:prstGeom prst="rect">
            <a:avLst/>
          </a:prstGeom>
          <a:solidFill>
            <a:schemeClr val="accent6">
              <a:lumMod val="60000"/>
              <a:lumOff val="40000"/>
            </a:schemeClr>
          </a:solidFill>
          <a:ln w="38100">
            <a:solidFill>
              <a:schemeClr val="tx1"/>
            </a:solidFill>
          </a:ln>
        </p:spPr>
        <p:txBody>
          <a:bodyPr wrap="square" rtlCol="0">
            <a:spAutoFit/>
          </a:bodyPr>
          <a:lstStyle/>
          <a:p>
            <a:pPr algn="ctr"/>
            <a:r>
              <a:rPr lang="en-GB" sz="3600" b="1" i="1" dirty="0" smtClean="0">
                <a:effectLst>
                  <a:outerShdw blurRad="38100" dist="38100" dir="2700000" algn="tl">
                    <a:srgbClr val="000000">
                      <a:alpha val="43137"/>
                    </a:srgbClr>
                  </a:outerShdw>
                </a:effectLst>
              </a:rPr>
              <a:t>Starter:</a:t>
            </a:r>
            <a:endParaRPr lang="en-GB" sz="3600" b="1" i="1" dirty="0">
              <a:effectLst>
                <a:outerShdw blurRad="38100" dist="38100" dir="2700000" algn="tl">
                  <a:srgbClr val="000000">
                    <a:alpha val="43137"/>
                  </a:srgbClr>
                </a:outerShdw>
              </a:effectLst>
            </a:endParaRPr>
          </a:p>
          <a:p>
            <a:pPr algn="ctr"/>
            <a:r>
              <a:rPr lang="en-GB" sz="3600" b="1" i="1" dirty="0" smtClean="0">
                <a:effectLst>
                  <a:outerShdw blurRad="38100" dist="38100" dir="2700000" algn="tl">
                    <a:srgbClr val="000000">
                      <a:alpha val="43137"/>
                    </a:srgbClr>
                  </a:outerShdw>
                </a:effectLst>
              </a:rPr>
              <a:t>Half the class– outside!</a:t>
            </a:r>
          </a:p>
          <a:p>
            <a:pPr algn="ctr"/>
            <a:r>
              <a:rPr lang="en-GB" sz="3600" b="1" i="1" dirty="0" smtClean="0">
                <a:effectLst>
                  <a:outerShdw blurRad="38100" dist="38100" dir="2700000" algn="tl">
                    <a:srgbClr val="000000">
                      <a:alpha val="43137"/>
                    </a:srgbClr>
                  </a:outerShdw>
                </a:effectLst>
              </a:rPr>
              <a:t>The other half--- 5 questions for your partner. You have to get them to say why they took Psychology, without asking that question. </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34348" y="3702323"/>
            <a:ext cx="2631528" cy="2631528"/>
          </a:xfrm>
          <a:prstGeom prst="rect">
            <a:avLst/>
          </a:prstGeom>
        </p:spPr>
      </p:pic>
    </p:spTree>
    <p:extLst>
      <p:ext uri="{BB962C8B-B14F-4D97-AF65-F5344CB8AC3E}">
        <p14:creationId xmlns:p14="http://schemas.microsoft.com/office/powerpoint/2010/main" val="10653348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Welcome to your interview. </a:t>
            </a:r>
            <a:endParaRPr lang="en-GB" dirty="0"/>
          </a:p>
        </p:txBody>
      </p:sp>
      <p:sp>
        <p:nvSpPr>
          <p:cNvPr id="3" name="Content Placeholder 2"/>
          <p:cNvSpPr>
            <a:spLocks noGrp="1"/>
          </p:cNvSpPr>
          <p:nvPr>
            <p:ph idx="1"/>
          </p:nvPr>
        </p:nvSpPr>
        <p:spPr/>
        <p:txBody>
          <a:bodyPr>
            <a:normAutofit/>
          </a:bodyPr>
          <a:lstStyle/>
          <a:p>
            <a:r>
              <a:rPr lang="en-GB" sz="3200" dirty="0" smtClean="0"/>
              <a:t>Please have a seat in front of your interviewer.</a:t>
            </a:r>
          </a:p>
          <a:p>
            <a:r>
              <a:rPr lang="en-GB" sz="3200" dirty="0" smtClean="0"/>
              <a:t>Do not be nervous. </a:t>
            </a:r>
            <a:endParaRPr lang="en-GB" sz="3200" dirty="0"/>
          </a:p>
        </p:txBody>
      </p:sp>
    </p:spTree>
    <p:extLst>
      <p:ext uri="{BB962C8B-B14F-4D97-AF65-F5344CB8AC3E}">
        <p14:creationId xmlns:p14="http://schemas.microsoft.com/office/powerpoint/2010/main" val="2013815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solidFill>
          <a:ln w="57150">
            <a:solidFill>
              <a:schemeClr val="tx1"/>
            </a:solidFill>
          </a:ln>
        </p:spPr>
        <p:txBody>
          <a:bodyPr/>
          <a:lstStyle/>
          <a:p>
            <a:pPr algn="ctr"/>
            <a:r>
              <a:rPr lang="en-GB" b="1" dirty="0" smtClean="0"/>
              <a:t>Variables </a:t>
            </a:r>
            <a:endParaRPr lang="en-GB" dirty="0"/>
          </a:p>
        </p:txBody>
      </p:sp>
      <p:sp>
        <p:nvSpPr>
          <p:cNvPr id="3" name="Content Placeholder 2"/>
          <p:cNvSpPr>
            <a:spLocks noGrp="1"/>
          </p:cNvSpPr>
          <p:nvPr>
            <p:ph idx="1"/>
          </p:nvPr>
        </p:nvSpPr>
        <p:spPr/>
        <p:txBody>
          <a:bodyPr>
            <a:normAutofit/>
          </a:bodyPr>
          <a:lstStyle/>
          <a:p>
            <a:pPr lvl="1"/>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11873" y="3571539"/>
            <a:ext cx="4368254" cy="3286461"/>
          </a:xfrm>
          <a:prstGeom prst="rect">
            <a:avLst/>
          </a:prstGeom>
        </p:spPr>
      </p:pic>
      <p:sp>
        <p:nvSpPr>
          <p:cNvPr id="5" name="Rectangle 4"/>
          <p:cNvSpPr/>
          <p:nvPr/>
        </p:nvSpPr>
        <p:spPr>
          <a:xfrm>
            <a:off x="1208507" y="1967172"/>
            <a:ext cx="9445214" cy="923330"/>
          </a:xfrm>
          <a:prstGeom prst="rect">
            <a:avLst/>
          </a:prstGeom>
          <a:noFill/>
        </p:spPr>
        <p:txBody>
          <a:bodyPr wrap="none" lIns="91440" tIns="45720" rIns="91440" bIns="45720">
            <a:spAutoFit/>
          </a:bodyPr>
          <a:lstStyle/>
          <a:p>
            <a:pPr algn="ctr"/>
            <a:r>
              <a:rPr lang="en-US" sz="5400" b="0" cap="none" spc="0" dirty="0" smtClean="0">
                <a:ln w="0"/>
                <a:solidFill>
                  <a:schemeClr val="tx1"/>
                </a:solidFill>
                <a:effectLst>
                  <a:outerShdw blurRad="38100" dist="19050" dir="2700000" algn="tl" rotWithShape="0">
                    <a:schemeClr val="dk1">
                      <a:alpha val="40000"/>
                    </a:schemeClr>
                  </a:outerShdw>
                </a:effectLst>
              </a:rPr>
              <a:t>Independent                Dependent</a:t>
            </a:r>
            <a:endParaRPr lang="en-US" sz="5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6077555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solidFill>
          <a:ln w="57150">
            <a:solidFill>
              <a:schemeClr val="tx1"/>
            </a:solidFill>
          </a:ln>
        </p:spPr>
        <p:txBody>
          <a:bodyPr/>
          <a:lstStyle/>
          <a:p>
            <a:pPr algn="ctr"/>
            <a:r>
              <a:rPr lang="en-GB" b="1" dirty="0"/>
              <a:t>Interviews</a:t>
            </a:r>
            <a:r>
              <a:rPr lang="en-GB" dirty="0"/>
              <a:t> </a:t>
            </a:r>
          </a:p>
        </p:txBody>
      </p:sp>
      <p:sp>
        <p:nvSpPr>
          <p:cNvPr id="3" name="Content Placeholder 2"/>
          <p:cNvSpPr>
            <a:spLocks noGrp="1"/>
          </p:cNvSpPr>
          <p:nvPr>
            <p:ph idx="1"/>
          </p:nvPr>
        </p:nvSpPr>
        <p:spPr/>
        <p:txBody>
          <a:bodyPr>
            <a:normAutofit fontScale="85000" lnSpcReduction="20000"/>
          </a:bodyPr>
          <a:lstStyle/>
          <a:p>
            <a:r>
              <a:rPr lang="en-GB" b="1" dirty="0">
                <a:solidFill>
                  <a:srgbClr val="7030A0"/>
                </a:solidFill>
              </a:rPr>
              <a:t>Structured</a:t>
            </a:r>
          </a:p>
          <a:p>
            <a:pPr lvl="1"/>
            <a:r>
              <a:rPr lang="en-GB" dirty="0"/>
              <a:t>Series of fixed questions </a:t>
            </a:r>
          </a:p>
          <a:p>
            <a:pPr lvl="1"/>
            <a:r>
              <a:rPr lang="en-GB" dirty="0"/>
              <a:t>Limited range of answers </a:t>
            </a:r>
          </a:p>
          <a:p>
            <a:pPr lvl="1"/>
            <a:r>
              <a:rPr lang="en-GB" dirty="0"/>
              <a:t>Fast to complete </a:t>
            </a:r>
          </a:p>
          <a:p>
            <a:pPr lvl="1"/>
            <a:r>
              <a:rPr lang="en-GB" dirty="0"/>
              <a:t>Provide rich data easy to analyse </a:t>
            </a:r>
          </a:p>
          <a:p>
            <a:pPr lvl="1"/>
            <a:r>
              <a:rPr lang="en-GB" dirty="0"/>
              <a:t>Does it provide rich data?</a:t>
            </a:r>
          </a:p>
          <a:p>
            <a:r>
              <a:rPr lang="en-GB" b="1" dirty="0">
                <a:solidFill>
                  <a:srgbClr val="7030A0"/>
                </a:solidFill>
              </a:rPr>
              <a:t>Semi-structured</a:t>
            </a:r>
          </a:p>
          <a:p>
            <a:pPr lvl="1"/>
            <a:r>
              <a:rPr lang="en-GB" dirty="0"/>
              <a:t>Open ended questions </a:t>
            </a:r>
          </a:p>
          <a:p>
            <a:pPr lvl="1"/>
            <a:r>
              <a:rPr lang="en-GB" dirty="0"/>
              <a:t>Respondents can speak freely (may be irrelevant?)</a:t>
            </a:r>
          </a:p>
          <a:p>
            <a:pPr lvl="1"/>
            <a:r>
              <a:rPr lang="en-GB" dirty="0"/>
              <a:t>More depth </a:t>
            </a:r>
          </a:p>
          <a:p>
            <a:pPr lvl="1"/>
            <a:r>
              <a:rPr lang="en-GB" dirty="0"/>
              <a:t>Difficult to compare answers</a:t>
            </a:r>
          </a:p>
          <a:p>
            <a:r>
              <a:rPr lang="en-GB" b="1" dirty="0">
                <a:solidFill>
                  <a:srgbClr val="7030A0"/>
                </a:solidFill>
              </a:rPr>
              <a:t>Unstructured</a:t>
            </a:r>
          </a:p>
          <a:p>
            <a:pPr lvl="1"/>
            <a:r>
              <a:rPr lang="en-GB" dirty="0"/>
              <a:t>No prepared questions nor a schedule</a:t>
            </a:r>
          </a:p>
          <a:p>
            <a:pPr lvl="1"/>
            <a:r>
              <a:rPr lang="en-GB" dirty="0"/>
              <a:t>Broad aim but no rules</a:t>
            </a:r>
          </a:p>
          <a:p>
            <a:pPr lvl="1"/>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08649" y="2646380"/>
            <a:ext cx="4368254" cy="3286461"/>
          </a:xfrm>
          <a:prstGeom prst="rect">
            <a:avLst/>
          </a:prstGeom>
        </p:spPr>
      </p:pic>
    </p:spTree>
    <p:extLst>
      <p:ext uri="{BB962C8B-B14F-4D97-AF65-F5344CB8AC3E}">
        <p14:creationId xmlns:p14="http://schemas.microsoft.com/office/powerpoint/2010/main" val="6812541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solidFill>
          <a:ln w="57150">
            <a:solidFill>
              <a:schemeClr val="tx1"/>
            </a:solidFill>
          </a:ln>
        </p:spPr>
        <p:txBody>
          <a:bodyPr/>
          <a:lstStyle/>
          <a:p>
            <a:pPr algn="ctr"/>
            <a:r>
              <a:rPr lang="en-GB" b="1" dirty="0"/>
              <a:t>Interviews</a:t>
            </a:r>
          </a:p>
        </p:txBody>
      </p:sp>
      <p:sp>
        <p:nvSpPr>
          <p:cNvPr id="3" name="Content Placeholder 2"/>
          <p:cNvSpPr>
            <a:spLocks noGrp="1"/>
          </p:cNvSpPr>
          <p:nvPr>
            <p:ph idx="1"/>
          </p:nvPr>
        </p:nvSpPr>
        <p:spPr/>
        <p:txBody>
          <a:bodyPr/>
          <a:lstStyle/>
          <a:p>
            <a:endParaRPr lang="en-GB"/>
          </a:p>
        </p:txBody>
      </p:sp>
      <p:graphicFrame>
        <p:nvGraphicFramePr>
          <p:cNvPr id="4" name="Content Placeholder 3"/>
          <p:cNvGraphicFramePr>
            <a:graphicFrameLocks/>
          </p:cNvGraphicFramePr>
          <p:nvPr>
            <p:extLst>
              <p:ext uri="{D42A27DB-BD31-4B8C-83A1-F6EECF244321}">
                <p14:modId xmlns:p14="http://schemas.microsoft.com/office/powerpoint/2010/main" val="1380262797"/>
              </p:ext>
            </p:extLst>
          </p:nvPr>
        </p:nvGraphicFramePr>
        <p:xfrm>
          <a:off x="838200" y="1825625"/>
          <a:ext cx="10515600" cy="2527431"/>
        </p:xfrm>
        <a:graphic>
          <a:graphicData uri="http://schemas.openxmlformats.org/drawingml/2006/table">
            <a:tbl>
              <a:tblPr firstRow="1" bandRow="1">
                <a:tableStyleId>{5C22544A-7EE6-4342-B048-85BDC9FD1C3A}</a:tableStyleId>
              </a:tblPr>
              <a:tblGrid>
                <a:gridCol w="5257800">
                  <a:extLst>
                    <a:ext uri="{9D8B030D-6E8A-4147-A177-3AD203B41FA5}">
                      <a16:colId xmlns="" xmlns:a16="http://schemas.microsoft.com/office/drawing/2014/main" val="20000"/>
                    </a:ext>
                  </a:extLst>
                </a:gridCol>
                <a:gridCol w="5257800">
                  <a:extLst>
                    <a:ext uri="{9D8B030D-6E8A-4147-A177-3AD203B41FA5}">
                      <a16:colId xmlns="" xmlns:a16="http://schemas.microsoft.com/office/drawing/2014/main" val="20001"/>
                    </a:ext>
                  </a:extLst>
                </a:gridCol>
              </a:tblGrid>
              <a:tr h="465754">
                <a:tc>
                  <a:txBody>
                    <a:bodyPr/>
                    <a:lstStyle/>
                    <a:p>
                      <a:pPr algn="ctr"/>
                      <a:r>
                        <a:rPr lang="en-GB" sz="2400" dirty="0">
                          <a:solidFill>
                            <a:schemeClr val="tx1"/>
                          </a:solidFill>
                        </a:rPr>
                        <a:t>Strengths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r>
                        <a:rPr lang="en-GB" sz="2400" dirty="0">
                          <a:solidFill>
                            <a:schemeClr val="tx1"/>
                          </a:solidFill>
                        </a:rPr>
                        <a:t>Weaknesses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 xmlns:a16="http://schemas.microsoft.com/office/drawing/2014/main" val="10000"/>
                  </a:ext>
                </a:extLst>
              </a:tr>
              <a:tr h="2061677">
                <a:tc>
                  <a:txBody>
                    <a:bodyPr/>
                    <a:lstStyle/>
                    <a:p>
                      <a:pPr marL="285750" indent="-285750">
                        <a:buFontTx/>
                        <a:buChar char="-"/>
                      </a:pPr>
                      <a:r>
                        <a:rPr lang="en-GB" sz="2400" dirty="0"/>
                        <a:t>Detailed</a:t>
                      </a:r>
                    </a:p>
                    <a:p>
                      <a:pPr marL="285750" indent="-285750">
                        <a:buFontTx/>
                        <a:buChar char="-"/>
                      </a:pPr>
                      <a:r>
                        <a:rPr lang="en-GB" sz="2400" dirty="0"/>
                        <a:t>Avoids</a:t>
                      </a:r>
                      <a:r>
                        <a:rPr lang="en-GB" sz="2400" baseline="0" dirty="0"/>
                        <a:t> over simplifying </a:t>
                      </a:r>
                    </a:p>
                    <a:p>
                      <a:pPr marL="285750" indent="-285750">
                        <a:buFontTx/>
                        <a:buChar char="-"/>
                      </a:pPr>
                      <a:r>
                        <a:rPr lang="en-GB" sz="2400" baseline="0" dirty="0"/>
                        <a:t>Greater attention to individual’s view point </a:t>
                      </a:r>
                      <a:endParaRPr lang="en-GB"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285750" indent="-285750">
                        <a:buFontTx/>
                        <a:buChar char="-"/>
                      </a:pPr>
                      <a:r>
                        <a:rPr lang="en-GB" sz="2400" dirty="0"/>
                        <a:t>Demand characteristics</a:t>
                      </a:r>
                      <a:r>
                        <a:rPr lang="en-GB" sz="2400" baseline="0" dirty="0"/>
                        <a:t>/interviewer effects</a:t>
                      </a:r>
                    </a:p>
                    <a:p>
                      <a:pPr marL="285750" indent="-285750">
                        <a:buFontTx/>
                        <a:buChar char="-"/>
                      </a:pPr>
                      <a:r>
                        <a:rPr lang="en-GB" sz="2400" baseline="0" dirty="0"/>
                        <a:t>Difficult to analyse </a:t>
                      </a:r>
                    </a:p>
                    <a:p>
                      <a:pPr marL="285750" indent="-285750">
                        <a:buFontTx/>
                        <a:buChar char="-"/>
                      </a:pPr>
                      <a:r>
                        <a:rPr lang="en-GB" sz="2400" baseline="0" dirty="0"/>
                        <a:t>Time consuming and so expensive </a:t>
                      </a:r>
                      <a:endParaRPr lang="en-GB"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 xmlns:a16="http://schemas.microsoft.com/office/drawing/2014/main" val="10001"/>
                  </a:ext>
                </a:extLst>
              </a:tr>
            </a:tbl>
          </a:graphicData>
        </a:graphic>
      </p:graphicFrame>
      <p:sp>
        <p:nvSpPr>
          <p:cNvPr id="5" name="TextBox 4"/>
          <p:cNvSpPr txBox="1"/>
          <p:nvPr/>
        </p:nvSpPr>
        <p:spPr>
          <a:xfrm>
            <a:off x="838200" y="4690334"/>
            <a:ext cx="10515600" cy="1938992"/>
          </a:xfrm>
          <a:prstGeom prst="rect">
            <a:avLst/>
          </a:prstGeom>
          <a:solidFill>
            <a:schemeClr val="accent6">
              <a:lumMod val="60000"/>
              <a:lumOff val="40000"/>
            </a:schemeClr>
          </a:solidFill>
          <a:ln w="38100">
            <a:solidFill>
              <a:schemeClr val="tx1"/>
            </a:solidFill>
          </a:ln>
        </p:spPr>
        <p:txBody>
          <a:bodyPr wrap="square" rtlCol="0">
            <a:spAutoFit/>
          </a:bodyPr>
          <a:lstStyle/>
          <a:p>
            <a:pPr algn="ctr"/>
            <a:r>
              <a:rPr lang="en-GB" sz="6000" b="1" i="1" dirty="0">
                <a:effectLst>
                  <a:outerShdw blurRad="38100" dist="38100" dir="2700000" algn="tl">
                    <a:srgbClr val="000000">
                      <a:alpha val="43137"/>
                    </a:srgbClr>
                  </a:outerShdw>
                </a:effectLst>
              </a:rPr>
              <a:t>Expand on each point to turn it into an evaluation point</a:t>
            </a:r>
          </a:p>
        </p:txBody>
      </p:sp>
    </p:spTree>
    <p:extLst>
      <p:ext uri="{BB962C8B-B14F-4D97-AF65-F5344CB8AC3E}">
        <p14:creationId xmlns:p14="http://schemas.microsoft.com/office/powerpoint/2010/main" val="40402212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solidFill>
          <a:ln w="57150">
            <a:solidFill>
              <a:schemeClr val="tx1"/>
            </a:solidFill>
          </a:ln>
        </p:spPr>
        <p:txBody>
          <a:bodyPr/>
          <a:lstStyle/>
          <a:p>
            <a:pPr algn="ctr"/>
            <a:r>
              <a:rPr lang="en-GB" b="1" dirty="0"/>
              <a:t>Exam question</a:t>
            </a:r>
          </a:p>
        </p:txBody>
      </p:sp>
      <p:sp>
        <p:nvSpPr>
          <p:cNvPr id="3" name="Content Placeholder 2"/>
          <p:cNvSpPr>
            <a:spLocks noGrp="1"/>
          </p:cNvSpPr>
          <p:nvPr>
            <p:ph idx="1"/>
          </p:nvPr>
        </p:nvSpPr>
        <p:spPr>
          <a:xfrm>
            <a:off x="838200" y="1825625"/>
            <a:ext cx="6251089" cy="4351338"/>
          </a:xfrm>
          <a:solidFill>
            <a:schemeClr val="accent4">
              <a:lumMod val="40000"/>
              <a:lumOff val="60000"/>
            </a:schemeClr>
          </a:solidFill>
          <a:ln w="38100">
            <a:solidFill>
              <a:schemeClr val="tx1"/>
            </a:solidFill>
          </a:ln>
        </p:spPr>
        <p:txBody>
          <a:bodyPr/>
          <a:lstStyle/>
          <a:p>
            <a:r>
              <a:rPr lang="en-GB" dirty="0"/>
              <a:t>A researcher wanted to investigate the impact of a new postnatal care programme on a small, local maternity ward. The researchers were interested in what women felt about the postnatal experience and if they thought it could be improved </a:t>
            </a:r>
          </a:p>
          <a:p>
            <a:pPr marL="0" indent="0">
              <a:buNone/>
            </a:pPr>
            <a:r>
              <a:rPr lang="en-GB" b="1" i="1" dirty="0">
                <a:solidFill>
                  <a:srgbClr val="7030A0"/>
                </a:solidFill>
              </a:rPr>
              <a:t>Explain what type of interview would be most suitable for this type of investigation (3 marks)</a:t>
            </a:r>
          </a:p>
        </p:txBody>
      </p:sp>
      <p:pic>
        <p:nvPicPr>
          <p:cNvPr id="1026" name="Picture 2" descr="Image result for maternity ward cartoon">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43750" y="2067719"/>
            <a:ext cx="4210050" cy="3867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2269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solidFill>
          <a:ln w="57150">
            <a:solidFill>
              <a:schemeClr val="tx1"/>
            </a:solidFill>
          </a:ln>
        </p:spPr>
        <p:txBody>
          <a:bodyPr/>
          <a:lstStyle/>
          <a:p>
            <a:r>
              <a:rPr lang="en-GB" dirty="0"/>
              <a:t>Answer</a:t>
            </a:r>
          </a:p>
        </p:txBody>
      </p:sp>
      <p:sp>
        <p:nvSpPr>
          <p:cNvPr id="3" name="Content Placeholder 2"/>
          <p:cNvSpPr>
            <a:spLocks noGrp="1"/>
          </p:cNvSpPr>
          <p:nvPr>
            <p:ph idx="1"/>
          </p:nvPr>
        </p:nvSpPr>
        <p:spPr/>
        <p:txBody>
          <a:bodyPr/>
          <a:lstStyle/>
          <a:p>
            <a:r>
              <a:rPr lang="en-GB" dirty="0"/>
              <a:t>An unstructured interview may be appropriate as the research is investigating the individual experiences of women during postnatal care. Postnatal care is likely to be very different for most women so it would be appropriate to have flexibility with the questions asked and it allows the research to explore different areas of the conversation freely.</a:t>
            </a:r>
          </a:p>
        </p:txBody>
      </p:sp>
      <p:pic>
        <p:nvPicPr>
          <p:cNvPr id="4" name="Content Placeholder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495895" y="3509536"/>
            <a:ext cx="2523521" cy="2862858"/>
          </a:xfrm>
          <a:prstGeom prst="rect">
            <a:avLst/>
          </a:prstGeom>
        </p:spPr>
      </p:pic>
    </p:spTree>
    <p:extLst>
      <p:ext uri="{BB962C8B-B14F-4D97-AF65-F5344CB8AC3E}">
        <p14:creationId xmlns:p14="http://schemas.microsoft.com/office/powerpoint/2010/main" val="20096255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solidFill>
          <a:ln w="57150">
            <a:solidFill>
              <a:schemeClr val="tx1"/>
            </a:solidFill>
          </a:ln>
        </p:spPr>
        <p:txBody>
          <a:bodyPr/>
          <a:lstStyle/>
          <a:p>
            <a:pPr algn="ctr"/>
            <a:r>
              <a:rPr lang="en-GB" b="1" dirty="0"/>
              <a:t>Exam question</a:t>
            </a:r>
          </a:p>
        </p:txBody>
      </p:sp>
      <p:sp>
        <p:nvSpPr>
          <p:cNvPr id="3" name="Content Placeholder 2"/>
          <p:cNvSpPr>
            <a:spLocks noGrp="1"/>
          </p:cNvSpPr>
          <p:nvPr>
            <p:ph idx="1"/>
          </p:nvPr>
        </p:nvSpPr>
        <p:spPr>
          <a:xfrm>
            <a:off x="838200" y="1825625"/>
            <a:ext cx="6251089" cy="4351338"/>
          </a:xfrm>
          <a:solidFill>
            <a:schemeClr val="accent4">
              <a:lumMod val="40000"/>
              <a:lumOff val="60000"/>
            </a:schemeClr>
          </a:solidFill>
          <a:ln w="38100">
            <a:solidFill>
              <a:schemeClr val="tx1"/>
            </a:solidFill>
          </a:ln>
        </p:spPr>
        <p:txBody>
          <a:bodyPr/>
          <a:lstStyle/>
          <a:p>
            <a:r>
              <a:rPr lang="en-GB" dirty="0"/>
              <a:t>A researcher wanted to investigate </a:t>
            </a:r>
            <a:r>
              <a:rPr lang="en-GB" dirty="0" smtClean="0"/>
              <a:t>the impact of a new menu at the local school. Three year 7s were interviewed. The only aim, was to see what their favourite canteen foods were. </a:t>
            </a:r>
          </a:p>
          <a:p>
            <a:endParaRPr lang="en-GB" b="1" i="1" dirty="0">
              <a:solidFill>
                <a:srgbClr val="7030A0"/>
              </a:solidFill>
            </a:endParaRPr>
          </a:p>
          <a:p>
            <a:r>
              <a:rPr lang="en-GB" b="1" i="1" dirty="0" smtClean="0">
                <a:solidFill>
                  <a:srgbClr val="7030A0"/>
                </a:solidFill>
              </a:rPr>
              <a:t>Explain </a:t>
            </a:r>
            <a:r>
              <a:rPr lang="en-GB" b="1" i="1" dirty="0">
                <a:solidFill>
                  <a:srgbClr val="7030A0"/>
                </a:solidFill>
              </a:rPr>
              <a:t>what type of interview would be most suitable for this type of investigation (3 marks)</a:t>
            </a:r>
          </a:p>
        </p:txBody>
      </p:sp>
      <p:pic>
        <p:nvPicPr>
          <p:cNvPr id="4" name="Picture 3"/>
          <p:cNvPicPr>
            <a:picLocks noChangeAspect="1"/>
          </p:cNvPicPr>
          <p:nvPr/>
        </p:nvPicPr>
        <p:blipFill>
          <a:blip r:embed="rId2"/>
          <a:stretch>
            <a:fillRect/>
          </a:stretch>
        </p:blipFill>
        <p:spPr>
          <a:xfrm>
            <a:off x="7281930" y="1690688"/>
            <a:ext cx="4409055" cy="3190081"/>
          </a:xfrm>
          <a:prstGeom prst="rect">
            <a:avLst/>
          </a:prstGeom>
        </p:spPr>
      </p:pic>
      <p:sp>
        <p:nvSpPr>
          <p:cNvPr id="5" name="TextBox 4"/>
          <p:cNvSpPr txBox="1"/>
          <p:nvPr/>
        </p:nvSpPr>
        <p:spPr>
          <a:xfrm>
            <a:off x="7496684" y="5155089"/>
            <a:ext cx="3979545" cy="1200329"/>
          </a:xfrm>
          <a:prstGeom prst="rect">
            <a:avLst/>
          </a:prstGeom>
          <a:noFill/>
        </p:spPr>
        <p:txBody>
          <a:bodyPr wrap="square" rtlCol="0">
            <a:spAutoFit/>
          </a:bodyPr>
          <a:lstStyle/>
          <a:p>
            <a:r>
              <a:rPr lang="en-GB" sz="2400" dirty="0" smtClean="0"/>
              <a:t>What are some issues with this experiment? Think procedure and sample</a:t>
            </a:r>
            <a:endParaRPr lang="en-GB" sz="2400" dirty="0"/>
          </a:p>
        </p:txBody>
      </p:sp>
    </p:spTree>
    <p:extLst>
      <p:ext uri="{BB962C8B-B14F-4D97-AF65-F5344CB8AC3E}">
        <p14:creationId xmlns:p14="http://schemas.microsoft.com/office/powerpoint/2010/main" val="609127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21621374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340</TotalTime>
  <Words>361</Words>
  <Application>Microsoft Office PowerPoint</Application>
  <PresentationFormat>Widescreen</PresentationFormat>
  <Paragraphs>47</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Research Methods: Methods of Investigation - Interviews</vt:lpstr>
      <vt:lpstr>Welcome to your interview. </vt:lpstr>
      <vt:lpstr>Variables </vt:lpstr>
      <vt:lpstr>Interviews </vt:lpstr>
      <vt:lpstr>Interviews</vt:lpstr>
      <vt:lpstr>Exam question</vt:lpstr>
      <vt:lpstr>Answer</vt:lpstr>
      <vt:lpstr>Exam question</vt:lpstr>
      <vt:lpstr>PowerPoint Presentation</vt:lpstr>
    </vt:vector>
  </TitlesOfParts>
  <Company>Bentley Wood High School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Methods Methods of Investigation</dc:title>
  <dc:creator>Sarah Lomax</dc:creator>
  <cp:lastModifiedBy>Mclean, Katalin</cp:lastModifiedBy>
  <cp:revision>68</cp:revision>
  <cp:lastPrinted>2018-11-28T16:37:33Z</cp:lastPrinted>
  <dcterms:created xsi:type="dcterms:W3CDTF">2016-07-11T10:21:10Z</dcterms:created>
  <dcterms:modified xsi:type="dcterms:W3CDTF">2018-12-05T16:45:27Z</dcterms:modified>
</cp:coreProperties>
</file>